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328" r:id="rId2"/>
    <p:sldId id="515" r:id="rId3"/>
    <p:sldId id="518" r:id="rId4"/>
    <p:sldId id="517" r:id="rId5"/>
    <p:sldId id="499" r:id="rId6"/>
    <p:sldId id="463" r:id="rId7"/>
    <p:sldId id="512" r:id="rId8"/>
    <p:sldId id="513" r:id="rId9"/>
    <p:sldId id="514" r:id="rId10"/>
    <p:sldId id="510" r:id="rId11"/>
    <p:sldId id="489" r:id="rId12"/>
    <p:sldId id="501" r:id="rId13"/>
    <p:sldId id="467" r:id="rId14"/>
    <p:sldId id="511" r:id="rId15"/>
    <p:sldId id="500" r:id="rId16"/>
    <p:sldId id="468" r:id="rId17"/>
    <p:sldId id="470" r:id="rId18"/>
    <p:sldId id="473" r:id="rId19"/>
    <p:sldId id="476" r:id="rId20"/>
    <p:sldId id="477" r:id="rId21"/>
    <p:sldId id="479" r:id="rId22"/>
    <p:sldId id="481" r:id="rId23"/>
    <p:sldId id="482" r:id="rId24"/>
    <p:sldId id="502" r:id="rId25"/>
    <p:sldId id="503" r:id="rId26"/>
    <p:sldId id="504" r:id="rId27"/>
    <p:sldId id="505" r:id="rId28"/>
    <p:sldId id="506" r:id="rId29"/>
    <p:sldId id="507" r:id="rId30"/>
    <p:sldId id="508" r:id="rId31"/>
    <p:sldId id="50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FA72F"/>
    <a:srgbClr val="0000A1"/>
    <a:srgbClr val="E2EF69"/>
    <a:srgbClr val="00FFFF"/>
    <a:srgbClr val="FFFF66"/>
    <a:srgbClr val="000099"/>
    <a:srgbClr val="FF841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3" autoAdjust="0"/>
    <p:restoredTop sz="94098" autoAdjust="0"/>
  </p:normalViewPr>
  <p:slideViewPr>
    <p:cSldViewPr>
      <p:cViewPr>
        <p:scale>
          <a:sx n="70" d="100"/>
          <a:sy n="70" d="100"/>
        </p:scale>
        <p:origin x="-146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s-ES_trad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s-ES_tradnl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r>
              <a:rPr lang="es-ES_tradnl"/>
              <a:t>Indicadores UCAOP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41247D0B-8D56-40CF-A922-2B5E0C658C8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s-ES_tradnl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s-ES_tradnl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s-ES_tradnl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753420E6-B71C-4834-B0C5-09438C0C376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1409D-007D-483A-B4E4-A9CAEF541143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53" tIns="47176" rIns="94353" bIns="47176" anchor="b"/>
          <a:lstStyle/>
          <a:p>
            <a:pPr algn="r" defTabSz="942975"/>
            <a:fld id="{BA3D8242-A005-4877-9B10-0A3AA8B705FE}" type="slidenum">
              <a:rPr kumimoji="0" lang="es-ES" sz="1200">
                <a:latin typeface="Arial" charset="0"/>
                <a:cs typeface="Arial" charset="0"/>
              </a:rPr>
              <a:pPr algn="r" defTabSz="942975"/>
              <a:t>1</a:t>
            </a:fld>
            <a:endParaRPr kumimoji="0" lang="es-ES" sz="1200">
              <a:latin typeface="Arial" charset="0"/>
              <a:cs typeface="Arial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98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2625" y="4344988"/>
            <a:ext cx="5492750" cy="4114800"/>
          </a:xfrm>
        </p:spPr>
        <p:txBody>
          <a:bodyPr lIns="94353" tIns="47176" rIns="94353" bIns="47176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A4132-DA0A-4DF6-A7B7-FE887739F2DB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50893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53" tIns="47176" rIns="94353" bIns="47176" anchor="b"/>
          <a:lstStyle/>
          <a:p>
            <a:pPr algn="r" defTabSz="942975"/>
            <a:fld id="{17F805B3-8E55-4673-9B9A-D247CA2AA244}" type="slidenum">
              <a:rPr kumimoji="0" lang="es-ES" sz="1200">
                <a:latin typeface="Arial" charset="0"/>
                <a:cs typeface="Arial" charset="0"/>
              </a:rPr>
              <a:pPr algn="r" defTabSz="942975"/>
              <a:t>13</a:t>
            </a:fld>
            <a:endParaRPr kumimoji="0" lang="es-ES" sz="1200">
              <a:latin typeface="Arial" charset="0"/>
              <a:cs typeface="Arial" charset="0"/>
            </a:endParaRPr>
          </a:p>
        </p:txBody>
      </p:sp>
      <p:sp>
        <p:nvSpPr>
          <p:cNvPr id="508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344988"/>
            <a:ext cx="549275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53" tIns="47176" rIns="94353" bIns="47176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B6E9E-7A65-4C47-B959-A23D392C7CAE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59597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53" tIns="47176" rIns="94353" bIns="47176" anchor="b"/>
          <a:lstStyle/>
          <a:p>
            <a:pPr algn="r" defTabSz="942975"/>
            <a:fld id="{694BD7D6-5A6C-4619-92E0-41E51C28F6A1}" type="slidenum">
              <a:rPr kumimoji="0" lang="es-ES" sz="1200">
                <a:latin typeface="Arial" charset="0"/>
                <a:cs typeface="Arial" charset="0"/>
              </a:rPr>
              <a:pPr algn="r" defTabSz="942975"/>
              <a:t>14</a:t>
            </a:fld>
            <a:endParaRPr kumimoji="0" lang="es-ES" sz="1200">
              <a:latin typeface="Arial" charset="0"/>
              <a:cs typeface="Arial" charset="0"/>
            </a:endParaRPr>
          </a:p>
        </p:txBody>
      </p:sp>
      <p:sp>
        <p:nvSpPr>
          <p:cNvPr id="59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59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344988"/>
            <a:ext cx="549275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53" tIns="47176" rIns="94353" bIns="47176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34044-671A-4564-8066-19036D92799A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573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7267B-6C68-452F-92D2-A91E14E0621D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510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B44EC-C26B-4382-8547-F4E232860D5F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5140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54938-923F-43FA-9EBB-BA17A05BA7B6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519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E8F2A-82A9-4912-AE69-FE1C2A7E5DF1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524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8A6C3-4E00-499E-8BC0-0227680204F8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526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01FD5-F0BD-4191-855B-A2F3AF464BD0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530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69850-9453-44E8-AC8D-1C67B2E5457E}" type="slidenum">
              <a:rPr lang="es-ES_tradnl"/>
              <a:pPr/>
              <a:t>22</a:t>
            </a:fld>
            <a:endParaRPr lang="es-ES_tradnl"/>
          </a:p>
        </p:txBody>
      </p:sp>
      <p:sp>
        <p:nvSpPr>
          <p:cNvPr id="534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9990A-FBAA-4B7A-AB8A-6B1A73AD9643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57139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53" tIns="47176" rIns="94353" bIns="47176" anchor="b"/>
          <a:lstStyle/>
          <a:p>
            <a:pPr algn="r" defTabSz="942975"/>
            <a:fld id="{6218C75E-38C0-4092-9366-0D8DA387A12F}" type="slidenum">
              <a:rPr kumimoji="0" lang="es-ES" sz="1200">
                <a:latin typeface="Arial" charset="0"/>
                <a:cs typeface="Arial" charset="0"/>
              </a:rPr>
              <a:pPr algn="r" defTabSz="942975"/>
              <a:t>5</a:t>
            </a:fld>
            <a:endParaRPr kumimoji="0" lang="es-ES" sz="1200">
              <a:latin typeface="Arial" charset="0"/>
              <a:cs typeface="Arial" charset="0"/>
            </a:endParaRPr>
          </a:p>
        </p:txBody>
      </p:sp>
      <p:sp>
        <p:nvSpPr>
          <p:cNvPr id="571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71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2625" y="4344988"/>
            <a:ext cx="5492750" cy="4114800"/>
          </a:xfrm>
        </p:spPr>
        <p:txBody>
          <a:bodyPr lIns="94353" tIns="47176" rIns="94353" bIns="47176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27387-A715-4F20-8B67-6A857649982A}" type="slidenum">
              <a:rPr lang="es-ES_tradnl"/>
              <a:pPr/>
              <a:t>23</a:t>
            </a:fld>
            <a:endParaRPr lang="es-ES_tradnl"/>
          </a:p>
        </p:txBody>
      </p:sp>
      <p:sp>
        <p:nvSpPr>
          <p:cNvPr id="536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16472-DCD0-4BA1-B9E5-8CAD125B7427}" type="slidenum">
              <a:rPr lang="es-ES_tradnl"/>
              <a:pPr/>
              <a:t>24</a:t>
            </a:fld>
            <a:endParaRPr lang="es-ES_tradnl"/>
          </a:p>
        </p:txBody>
      </p:sp>
      <p:sp>
        <p:nvSpPr>
          <p:cNvPr id="577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3151A-C326-4AF2-B345-55B06FADF7BF}" type="slidenum">
              <a:rPr lang="es-ES_tradnl"/>
              <a:pPr/>
              <a:t>25</a:t>
            </a:fld>
            <a:endParaRPr lang="es-ES_tradnl"/>
          </a:p>
        </p:txBody>
      </p:sp>
      <p:sp>
        <p:nvSpPr>
          <p:cNvPr id="579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8B3A2-6F6D-4A20-A7B9-BEA25E24B591}" type="slidenum">
              <a:rPr lang="es-ES_tradnl"/>
              <a:pPr/>
              <a:t>26</a:t>
            </a:fld>
            <a:endParaRPr lang="es-ES_tradnl"/>
          </a:p>
        </p:txBody>
      </p:sp>
      <p:sp>
        <p:nvSpPr>
          <p:cNvPr id="581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8F7F1-D0BE-4677-9110-ED48D06FEE01}" type="slidenum">
              <a:rPr lang="es-ES_tradnl"/>
              <a:pPr/>
              <a:t>27</a:t>
            </a:fld>
            <a:endParaRPr lang="es-ES_tradnl"/>
          </a:p>
        </p:txBody>
      </p:sp>
      <p:sp>
        <p:nvSpPr>
          <p:cNvPr id="583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6B6C0-A573-469B-AE3B-D733FFFFAD6A}" type="slidenum">
              <a:rPr lang="es-ES_tradnl"/>
              <a:pPr/>
              <a:t>28</a:t>
            </a:fld>
            <a:endParaRPr lang="es-ES_tradnl"/>
          </a:p>
        </p:txBody>
      </p:sp>
      <p:sp>
        <p:nvSpPr>
          <p:cNvPr id="585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025FC-1C3B-4A9B-955C-6C200D19C891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587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58DD0-808A-45F3-A4AB-C91C32DB8A87}" type="slidenum">
              <a:rPr lang="es-ES_tradnl"/>
              <a:pPr/>
              <a:t>30</a:t>
            </a:fld>
            <a:endParaRPr lang="es-ES_tradnl"/>
          </a:p>
        </p:txBody>
      </p:sp>
      <p:sp>
        <p:nvSpPr>
          <p:cNvPr id="589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EC432-BAF0-45C2-B79F-5D566FD4AD95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591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C50FA-BD13-4244-AF09-A7AED1FC92D8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49869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53" tIns="47176" rIns="94353" bIns="47176" anchor="b"/>
          <a:lstStyle/>
          <a:p>
            <a:pPr algn="r" defTabSz="942975"/>
            <a:fld id="{20218B64-EC0B-4B1B-95E8-F60D5F9AE395}" type="slidenum">
              <a:rPr kumimoji="0" lang="es-ES" sz="1200">
                <a:latin typeface="Arial" charset="0"/>
                <a:cs typeface="Arial" charset="0"/>
              </a:rPr>
              <a:pPr algn="r" defTabSz="942975"/>
              <a:t>6</a:t>
            </a:fld>
            <a:endParaRPr kumimoji="0" lang="es-ES" sz="1200">
              <a:latin typeface="Arial" charset="0"/>
              <a:cs typeface="Arial" charset="0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344988"/>
            <a:ext cx="549275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53" tIns="47176" rIns="94353" bIns="47176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17925-24FD-4991-8FB8-B431E2D56636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59801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53" tIns="47176" rIns="94353" bIns="47176" anchor="b"/>
          <a:lstStyle/>
          <a:p>
            <a:pPr algn="r" defTabSz="942975"/>
            <a:fld id="{52771AE7-E2CB-4A14-BF9D-4C4D61A9E5C6}" type="slidenum">
              <a:rPr kumimoji="0" lang="es-ES" sz="1200">
                <a:latin typeface="Arial" charset="0"/>
                <a:cs typeface="Arial" charset="0"/>
              </a:rPr>
              <a:pPr algn="r" defTabSz="942975"/>
              <a:t>7</a:t>
            </a:fld>
            <a:endParaRPr kumimoji="0" lang="es-ES" sz="1200">
              <a:latin typeface="Arial" charset="0"/>
              <a:cs typeface="Arial" charset="0"/>
            </a:endParaRPr>
          </a:p>
        </p:txBody>
      </p:sp>
      <p:sp>
        <p:nvSpPr>
          <p:cNvPr id="598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98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2625" y="4344988"/>
            <a:ext cx="5492750" cy="4114800"/>
          </a:xfrm>
        </p:spPr>
        <p:txBody>
          <a:bodyPr lIns="94353" tIns="47176" rIns="94353" bIns="47176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9B6EA-689D-4EF1-BB05-139280F1AE4B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600066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53" tIns="47176" rIns="94353" bIns="47176" anchor="b"/>
          <a:lstStyle/>
          <a:p>
            <a:pPr algn="r" defTabSz="942975"/>
            <a:fld id="{55DACA95-CDA8-4B26-8955-FCECE0885520}" type="slidenum">
              <a:rPr kumimoji="0" lang="es-ES" sz="1200">
                <a:latin typeface="Arial" charset="0"/>
                <a:cs typeface="Arial" charset="0"/>
              </a:rPr>
              <a:pPr algn="r" defTabSz="942975"/>
              <a:t>8</a:t>
            </a:fld>
            <a:endParaRPr kumimoji="0" lang="es-ES" sz="1200">
              <a:latin typeface="Arial" charset="0"/>
              <a:cs typeface="Arial" charset="0"/>
            </a:endParaRPr>
          </a:p>
        </p:txBody>
      </p:sp>
      <p:sp>
        <p:nvSpPr>
          <p:cNvPr id="600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00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2625" y="4344988"/>
            <a:ext cx="5492750" cy="4114800"/>
          </a:xfrm>
        </p:spPr>
        <p:txBody>
          <a:bodyPr lIns="94353" tIns="47176" rIns="94353" bIns="47176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FE4FF-4C62-4C6E-A206-60926AB5BCD3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53" tIns="47176" rIns="94353" bIns="47176" anchor="b"/>
          <a:lstStyle/>
          <a:p>
            <a:pPr algn="r" defTabSz="942975"/>
            <a:fld id="{442C5312-97E3-4D8A-AF1E-117B7A5D73F3}" type="slidenum">
              <a:rPr kumimoji="0" lang="es-ES" sz="1200">
                <a:latin typeface="Arial" charset="0"/>
                <a:cs typeface="Arial" charset="0"/>
              </a:rPr>
              <a:pPr algn="r" defTabSz="942975"/>
              <a:t>9</a:t>
            </a:fld>
            <a:endParaRPr kumimoji="0" lang="es-ES" sz="1200">
              <a:latin typeface="Arial" charset="0"/>
              <a:cs typeface="Arial" charset="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02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2625" y="4344988"/>
            <a:ext cx="5492750" cy="4114800"/>
          </a:xfrm>
        </p:spPr>
        <p:txBody>
          <a:bodyPr lIns="94353" tIns="47176" rIns="94353" bIns="47176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3D2E5-6542-4E9A-BA3B-DE8D1E26D2F4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59392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53" tIns="47176" rIns="94353" bIns="47176" anchor="b"/>
          <a:lstStyle/>
          <a:p>
            <a:pPr algn="r" defTabSz="942975"/>
            <a:fld id="{BFE8A36C-17CD-4001-8B9B-A91F600814C6}" type="slidenum">
              <a:rPr kumimoji="0" lang="es-ES" sz="1200">
                <a:latin typeface="Arial" charset="0"/>
                <a:cs typeface="Arial" charset="0"/>
              </a:rPr>
              <a:pPr algn="r" defTabSz="942975"/>
              <a:t>10</a:t>
            </a:fld>
            <a:endParaRPr kumimoji="0" lang="es-ES" sz="1200">
              <a:latin typeface="Arial" charset="0"/>
              <a:cs typeface="Arial" charset="0"/>
            </a:endParaRPr>
          </a:p>
        </p:txBody>
      </p:sp>
      <p:sp>
        <p:nvSpPr>
          <p:cNvPr id="593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93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2625" y="4344988"/>
            <a:ext cx="5492750" cy="4114800"/>
          </a:xfrm>
        </p:spPr>
        <p:txBody>
          <a:bodyPr lIns="94353" tIns="47176" rIns="94353" bIns="47176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D61ED-B9D0-421B-BBE0-62EF563299BD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55091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53" tIns="47176" rIns="94353" bIns="47176" anchor="b"/>
          <a:lstStyle/>
          <a:p>
            <a:pPr algn="r" defTabSz="942975"/>
            <a:fld id="{9046F036-56F2-4F7F-B36B-A68FFB4AB9B4}" type="slidenum">
              <a:rPr kumimoji="0" lang="es-ES" sz="1200">
                <a:latin typeface="Arial" charset="0"/>
                <a:cs typeface="Arial" charset="0"/>
              </a:rPr>
              <a:pPr algn="r" defTabSz="942975"/>
              <a:t>11</a:t>
            </a:fld>
            <a:endParaRPr kumimoji="0" lang="es-ES" sz="1200">
              <a:latin typeface="Arial" charset="0"/>
              <a:cs typeface="Arial" charset="0"/>
            </a:endParaRPr>
          </a:p>
        </p:txBody>
      </p:sp>
      <p:sp>
        <p:nvSpPr>
          <p:cNvPr id="550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344988"/>
            <a:ext cx="549275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53" tIns="47176" rIns="94353" bIns="47176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D26A5-4AD0-4640-92E0-22308ACD379B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57549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53" tIns="47176" rIns="94353" bIns="47176" anchor="b"/>
          <a:lstStyle/>
          <a:p>
            <a:pPr algn="r" defTabSz="942975"/>
            <a:fld id="{BADFC08C-D535-434F-9D85-41FFB755E4C9}" type="slidenum">
              <a:rPr kumimoji="0" lang="es-ES" sz="1200">
                <a:latin typeface="Arial" charset="0"/>
                <a:cs typeface="Arial" charset="0"/>
              </a:rPr>
              <a:pPr algn="r" defTabSz="942975"/>
              <a:t>12</a:t>
            </a:fld>
            <a:endParaRPr kumimoji="0" lang="es-ES" sz="1200">
              <a:latin typeface="Arial" charset="0"/>
              <a:cs typeface="Arial" charset="0"/>
            </a:endParaRPr>
          </a:p>
        </p:txBody>
      </p:sp>
      <p:sp>
        <p:nvSpPr>
          <p:cNvPr id="575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75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2625" y="4344988"/>
            <a:ext cx="5492750" cy="4114800"/>
          </a:xfrm>
        </p:spPr>
        <p:txBody>
          <a:bodyPr lIns="94353" tIns="47176" rIns="94353" bIns="47176"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3559" name="Group 7"/>
          <p:cNvGrpSpPr>
            <a:grpSpLocks/>
          </p:cNvGrpSpPr>
          <p:nvPr userDrawn="1"/>
        </p:nvGrpSpPr>
        <p:grpSpPr bwMode="auto">
          <a:xfrm>
            <a:off x="0" y="0"/>
            <a:ext cx="9144000" cy="908050"/>
            <a:chOff x="0" y="0"/>
            <a:chExt cx="5760" cy="572"/>
          </a:xfrm>
        </p:grpSpPr>
        <p:pic>
          <p:nvPicPr>
            <p:cNvPr id="23560" name="Picture 8" descr="SFP---Pantalla-de-PowerPoin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86859"/>
            <a:stretch>
              <a:fillRect/>
            </a:stretch>
          </p:blipFill>
          <p:spPr bwMode="auto">
            <a:xfrm>
              <a:off x="0" y="0"/>
              <a:ext cx="5760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Rectangle 9"/>
            <p:cNvSpPr>
              <a:spLocks noChangeArrowheads="1"/>
            </p:cNvSpPr>
            <p:nvPr userDrawn="1"/>
          </p:nvSpPr>
          <p:spPr bwMode="auto">
            <a:xfrm>
              <a:off x="0" y="0"/>
              <a:ext cx="2925" cy="572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pic>
        <p:nvPicPr>
          <p:cNvPr id="23565" name="Picture 13" descr="SFP---Pantalla-de-PowerPoin"/>
          <p:cNvPicPr>
            <a:picLocks noChangeAspect="1" noChangeArrowheads="1"/>
          </p:cNvPicPr>
          <p:nvPr userDrawn="1"/>
        </p:nvPicPr>
        <p:blipFill>
          <a:blip r:embed="rId2" cstate="print"/>
          <a:srcRect t="93384"/>
          <a:stretch>
            <a:fillRect/>
          </a:stretch>
        </p:blipFill>
        <p:spPr bwMode="auto">
          <a:xfrm>
            <a:off x="0" y="6403975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4"/>
          <p:cNvSpPr txBox="1">
            <a:spLocks noChangeArrowheads="1"/>
          </p:cNvSpPr>
          <p:nvPr userDrawn="1"/>
        </p:nvSpPr>
        <p:spPr bwMode="auto">
          <a:xfrm>
            <a:off x="5486400" y="6400800"/>
            <a:ext cx="3505200" cy="457200"/>
          </a:xfrm>
          <a:prstGeom prst="rect">
            <a:avLst/>
          </a:prstGeom>
          <a:solidFill>
            <a:srgbClr val="0FAC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20955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1341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ChangeArrowheads="1"/>
          </p:cNvSpPr>
          <p:nvPr userDrawn="1"/>
        </p:nvSpPr>
        <p:spPr bwMode="auto">
          <a:xfrm>
            <a:off x="0" y="836613"/>
            <a:ext cx="9144000" cy="5564187"/>
          </a:xfrm>
          <a:prstGeom prst="rect">
            <a:avLst/>
          </a:prstGeom>
          <a:solidFill>
            <a:srgbClr val="D3EBED">
              <a:alpha val="73000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2538" name="Picture 10" descr="SFP---Pantalla-de-PowerPoin"/>
          <p:cNvPicPr>
            <a:picLocks noChangeAspect="1" noChangeArrowheads="1"/>
          </p:cNvPicPr>
          <p:nvPr userDrawn="1"/>
        </p:nvPicPr>
        <p:blipFill>
          <a:blip r:embed="rId13" cstate="print"/>
          <a:srcRect t="93384"/>
          <a:stretch>
            <a:fillRect/>
          </a:stretch>
        </p:blipFill>
        <p:spPr bwMode="auto">
          <a:xfrm>
            <a:off x="0" y="6403975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1"/>
          <p:cNvSpPr txBox="1">
            <a:spLocks noChangeArrowheads="1"/>
          </p:cNvSpPr>
          <p:nvPr userDrawn="1"/>
        </p:nvSpPr>
        <p:spPr bwMode="auto">
          <a:xfrm>
            <a:off x="5486400" y="6396038"/>
            <a:ext cx="3505200" cy="457200"/>
          </a:xfrm>
          <a:prstGeom prst="rect">
            <a:avLst/>
          </a:prstGeom>
          <a:solidFill>
            <a:srgbClr val="0FAC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24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 userDrawn="1"/>
        </p:nvSpPr>
        <p:spPr bwMode="auto">
          <a:xfrm>
            <a:off x="2438400" y="6415088"/>
            <a:ext cx="66294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kumimoji="0" lang="es-ES_tradnl" sz="1000">
                <a:latin typeface="Arial" charset="0"/>
                <a:ea typeface="Osaka" pitchFamily="1" charset="-128"/>
              </a:rPr>
              <a:t>SUBSECRETAR</a:t>
            </a:r>
            <a:r>
              <a:rPr kumimoji="0" lang="es-ES_tradnl" altLang="ja-JP" sz="1000">
                <a:latin typeface="Arial" charset="0"/>
                <a:ea typeface="Osaka" pitchFamily="1" charset="-128"/>
              </a:rPr>
              <a:t>ÍA DE CONTROL Y AUDITORÍA DE LA GESTIÓN PÚBLICA</a:t>
            </a:r>
            <a:endParaRPr kumimoji="0" lang="es-ES_tradnl" sz="1000">
              <a:latin typeface="Arial" charset="0"/>
              <a:ea typeface="Osaka" pitchFamily="1" charset="-128"/>
            </a:endParaRPr>
          </a:p>
          <a:p>
            <a:pPr algn="r">
              <a:spcBef>
                <a:spcPct val="20000"/>
              </a:spcBef>
            </a:pPr>
            <a:r>
              <a:rPr kumimoji="0" lang="es-ES_tradnl" sz="1000">
                <a:latin typeface="Arial" charset="0"/>
                <a:ea typeface="Osaka" pitchFamily="1" charset="-128"/>
              </a:rPr>
              <a:t>UNIDAD DE CONTROL Y AUDITOR</a:t>
            </a:r>
            <a:r>
              <a:rPr kumimoji="0" lang="es-ES_tradnl" altLang="ja-JP" sz="1000">
                <a:latin typeface="Arial" charset="0"/>
                <a:ea typeface="Osaka" pitchFamily="1" charset="-128"/>
              </a:rPr>
              <a:t>ÍA A OBRA PÚBLICA</a:t>
            </a:r>
            <a:endParaRPr lang="es-ES_tradnl" sz="1000"/>
          </a:p>
        </p:txBody>
      </p:sp>
      <p:pic>
        <p:nvPicPr>
          <p:cNvPr id="22541" name="Picture 13"/>
          <p:cNvPicPr>
            <a:picLocks noChangeAspect="1" noChangeArrowheads="1"/>
          </p:cNvPicPr>
          <p:nvPr userDrawn="1"/>
        </p:nvPicPr>
        <p:blipFill>
          <a:blip r:embed="rId14" cstate="print"/>
          <a:srcRect l="50882" t="3484" b="5687"/>
          <a:stretch>
            <a:fillRect/>
          </a:stretch>
        </p:blipFill>
        <p:spPr bwMode="auto">
          <a:xfrm>
            <a:off x="4462463" y="0"/>
            <a:ext cx="4681537" cy="836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slide" Target="slide19.xml"/><Relationship Id="rId12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17.xml"/><Relationship Id="rId9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3.xml"/><Relationship Id="rId7" Type="http://schemas.openxmlformats.org/officeDocument/2006/relationships/slide" Target="slide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14.gif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3.xml"/><Relationship Id="rId7" Type="http://schemas.openxmlformats.org/officeDocument/2006/relationships/slide" Target="slide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8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2" name="Picture 10" descr="puente-la-pinta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938"/>
            <a:ext cx="9144000" cy="3984625"/>
          </a:xfrm>
          <a:prstGeom prst="rect">
            <a:avLst/>
          </a:prstGeom>
          <a:noFill/>
        </p:spPr>
      </p:pic>
      <p:sp>
        <p:nvSpPr>
          <p:cNvPr id="197636" name="Rectangle 3"/>
          <p:cNvSpPr>
            <a:spLocks noChangeArrowheads="1"/>
          </p:cNvSpPr>
          <p:nvPr/>
        </p:nvSpPr>
        <p:spPr bwMode="auto">
          <a:xfrm>
            <a:off x="609600" y="5068888"/>
            <a:ext cx="7924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endParaRPr kumimoji="0" lang="es-MX" sz="2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-71438" y="6453188"/>
            <a:ext cx="1042988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r>
              <a:rPr kumimoji="0" lang="es-MX" sz="1200" b="1">
                <a:latin typeface="Arial" charset="0"/>
              </a:rPr>
              <a:t>Mayo 2010</a:t>
            </a:r>
            <a:endParaRPr lang="es-ES" sz="1200">
              <a:latin typeface="Arial" charset="0"/>
            </a:endParaRPr>
          </a:p>
        </p:txBody>
      </p:sp>
      <p:sp>
        <p:nvSpPr>
          <p:cNvPr id="197640" name="Rectangle 3"/>
          <p:cNvSpPr>
            <a:spLocks noChangeArrowheads="1"/>
          </p:cNvSpPr>
          <p:nvPr/>
        </p:nvSpPr>
        <p:spPr bwMode="auto">
          <a:xfrm>
            <a:off x="4932363" y="1341438"/>
            <a:ext cx="374491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kumimoji="0" lang="es-MX" sz="2000" b="1">
                <a:solidFill>
                  <a:schemeClr val="accent2"/>
                </a:solidFill>
                <a:latin typeface="Arial" charset="0"/>
                <a:cs typeface="Arial" charset="0"/>
              </a:rPr>
              <a:t>Manual Administrativo de Aplicación General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5724525" y="2420938"/>
            <a:ext cx="1655763" cy="14446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0" y="0"/>
            <a:ext cx="4427538" cy="885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600" b="1">
                <a:latin typeface="Arial" charset="0"/>
              </a:rPr>
              <a:t>Obra Pública                   Marco regulatorio </a:t>
            </a:r>
          </a:p>
        </p:txBody>
      </p:sp>
      <p:sp>
        <p:nvSpPr>
          <p:cNvPr id="197645" name="Rectangle 3"/>
          <p:cNvSpPr>
            <a:spLocks noChangeArrowheads="1"/>
          </p:cNvSpPr>
          <p:nvPr/>
        </p:nvSpPr>
        <p:spPr bwMode="auto">
          <a:xfrm>
            <a:off x="611188" y="1341438"/>
            <a:ext cx="34559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kumimoji="0" lang="es-MX" sz="2000" b="1">
                <a:solidFill>
                  <a:schemeClr val="accent2"/>
                </a:solidFill>
                <a:latin typeface="Arial" charset="0"/>
                <a:cs typeface="Arial" charset="0"/>
              </a:rPr>
              <a:t>Reformas al Reglamento de la LOPSRM</a:t>
            </a:r>
            <a:r>
              <a:rPr kumimoji="0" lang="es-ES" sz="2000" b="1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endParaRPr kumimoji="0" lang="es-MX" sz="20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10" name="AutoShape 14"/>
          <p:cNvSpPr>
            <a:spLocks noChangeArrowheads="1"/>
          </p:cNvSpPr>
          <p:nvPr/>
        </p:nvSpPr>
        <p:spPr bwMode="auto">
          <a:xfrm>
            <a:off x="612775" y="2205038"/>
            <a:ext cx="7775575" cy="3024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ES"/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133600" y="6361113"/>
            <a:ext cx="13414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Continuar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92902" name="Picture 6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  <p:sp>
        <p:nvSpPr>
          <p:cNvPr id="592903" name="Rectangle 7"/>
          <p:cNvSpPr>
            <a:spLocks noChangeArrowheads="1"/>
          </p:cNvSpPr>
          <p:nvPr/>
        </p:nvSpPr>
        <p:spPr bwMode="auto">
          <a:xfrm>
            <a:off x="107950" y="-1588"/>
            <a:ext cx="428783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es-ES_tradnl" sz="2200" b="1">
                <a:solidFill>
                  <a:schemeClr val="tx2"/>
                </a:solidFill>
                <a:latin typeface="Arial" charset="0"/>
                <a:ea typeface="Osaka" pitchFamily="1" charset="-128"/>
              </a:rPr>
              <a:t>Manual Administrativo en Materia de Obra Pública</a:t>
            </a:r>
          </a:p>
        </p:txBody>
      </p:sp>
      <p:sp>
        <p:nvSpPr>
          <p:cNvPr id="592907" name="Text Box 11"/>
          <p:cNvSpPr txBox="1">
            <a:spLocks noChangeArrowheads="1"/>
          </p:cNvSpPr>
          <p:nvPr/>
        </p:nvSpPr>
        <p:spPr bwMode="auto">
          <a:xfrm>
            <a:off x="900113" y="2708275"/>
            <a:ext cx="74088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3850" algn="ctr"/>
            <a:r>
              <a:rPr kumimoji="0" lang="es-ES_tradnl" sz="2400">
                <a:latin typeface="Arial" charset="0"/>
                <a:ea typeface="ＭＳ Ｐゴシック" pitchFamily="34" charset="-128"/>
              </a:rPr>
              <a:t>Con la emisión del Manual Administrativo de Aplicación General en Materia de Obras Públicas y Servicios Relacionados con las Mismas, se espera dejar sin efecto aproximadamente 233 normas internas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9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10" grpId="0" animBg="1"/>
      <p:bldP spid="592903" grpId="0"/>
      <p:bldP spid="5929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002" name="AutoShape 114"/>
          <p:cNvSpPr>
            <a:spLocks noChangeArrowheads="1"/>
          </p:cNvSpPr>
          <p:nvPr/>
        </p:nvSpPr>
        <p:spPr bwMode="auto">
          <a:xfrm>
            <a:off x="179388" y="1341438"/>
            <a:ext cx="2520950" cy="503237"/>
          </a:xfrm>
          <a:prstGeom prst="roundRect">
            <a:avLst>
              <a:gd name="adj" fmla="val 16667"/>
            </a:avLst>
          </a:prstGeom>
          <a:solidFill>
            <a:srgbClr val="A9D7E3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A9D7E3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ES" sz="2800">
              <a:latin typeface="Tahoma" pitchFamily="34" charset="0"/>
            </a:endParaRPr>
          </a:p>
        </p:txBody>
      </p:sp>
      <p:sp>
        <p:nvSpPr>
          <p:cNvPr id="550000" name="AutoShape 112"/>
          <p:cNvSpPr>
            <a:spLocks noChangeArrowheads="1"/>
          </p:cNvSpPr>
          <p:nvPr/>
        </p:nvSpPr>
        <p:spPr bwMode="auto">
          <a:xfrm>
            <a:off x="431800" y="2420938"/>
            <a:ext cx="8280400" cy="3095625"/>
          </a:xfrm>
          <a:prstGeom prst="roundRect">
            <a:avLst>
              <a:gd name="adj" fmla="val 16667"/>
            </a:avLst>
          </a:prstGeom>
          <a:solidFill>
            <a:srgbClr val="A9D7E3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A9D7E3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ES" sz="2800">
              <a:latin typeface="Tahoma" pitchFamily="34" charset="0"/>
            </a:endParaRPr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-1588"/>
            <a:ext cx="4287838" cy="838201"/>
          </a:xfrm>
        </p:spPr>
        <p:txBody>
          <a:bodyPr/>
          <a:lstStyle/>
          <a:p>
            <a:r>
              <a:rPr lang="es-ES_tradnl" sz="2400" b="1"/>
              <a:t>Manual Administrativo en Materia de Obra Pública</a:t>
            </a:r>
          </a:p>
        </p:txBody>
      </p:sp>
      <p:sp>
        <p:nvSpPr>
          <p:cNvPr id="549996" name="Text Box 108"/>
          <p:cNvSpPr txBox="1">
            <a:spLocks noChangeArrowheads="1"/>
          </p:cNvSpPr>
          <p:nvPr/>
        </p:nvSpPr>
        <p:spPr bwMode="auto">
          <a:xfrm>
            <a:off x="684213" y="2911475"/>
            <a:ext cx="7632700" cy="21018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3850" algn="ctr"/>
            <a:r>
              <a:rPr kumimoji="0" lang="es-MX" sz="2200">
                <a:latin typeface="Arial" charset="0"/>
                <a:ea typeface="ＭＳ Ｐゴシック" pitchFamily="34" charset="-128"/>
              </a:rPr>
              <a:t>El Manual Administrativo de Aplicación General en Materia de Obras Públicas y Servicios Relacionados con las Mismas, tiene por objetivo establecer los procesos, procedimientos, disposiciones normativas, responsables e indicadores que, respetando el marco legal, eliminen la sobre regulación y las actividades que no agregan valor. </a:t>
            </a:r>
            <a:endParaRPr kumimoji="0" lang="es-ES" sz="2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49997" name="Text Box 109"/>
          <p:cNvSpPr txBox="1">
            <a:spLocks noChangeArrowheads="1"/>
          </p:cNvSpPr>
          <p:nvPr/>
        </p:nvSpPr>
        <p:spPr bwMode="auto">
          <a:xfrm>
            <a:off x="430213" y="1341438"/>
            <a:ext cx="21971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/>
            <a:r>
              <a:rPr kumimoji="0" lang="es-MX" sz="2400">
                <a:latin typeface="Verdana" pitchFamily="34" charset="0"/>
              </a:rPr>
              <a:t>OBJETIVO</a:t>
            </a:r>
            <a:endParaRPr kumimoji="0" lang="es-ES" sz="2400">
              <a:latin typeface="Verdana" pitchFamily="34" charset="0"/>
            </a:endParaRPr>
          </a:p>
        </p:txBody>
      </p:sp>
      <p:sp>
        <p:nvSpPr>
          <p:cNvPr id="549998" name="Text Box 110"/>
          <p:cNvSpPr txBox="1">
            <a:spLocks noChangeArrowheads="1"/>
          </p:cNvSpPr>
          <p:nvPr/>
        </p:nvSpPr>
        <p:spPr bwMode="auto">
          <a:xfrm>
            <a:off x="2133600" y="6361113"/>
            <a:ext cx="13414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Continuar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49999" name="Picture 111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4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5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54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5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002" grpId="0" animBg="1"/>
      <p:bldP spid="550000" grpId="0" animBg="1"/>
      <p:bldP spid="549890" grpId="0"/>
      <p:bldP spid="549996" grpId="0"/>
      <p:bldP spid="5499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474" name="Group 10"/>
          <p:cNvGrpSpPr>
            <a:grpSpLocks/>
          </p:cNvGrpSpPr>
          <p:nvPr/>
        </p:nvGrpSpPr>
        <p:grpSpPr bwMode="auto">
          <a:xfrm>
            <a:off x="179388" y="1341438"/>
            <a:ext cx="8496300" cy="1295400"/>
            <a:chOff x="385" y="800"/>
            <a:chExt cx="5013" cy="1088"/>
          </a:xfrm>
        </p:grpSpPr>
        <p:sp>
          <p:nvSpPr>
            <p:cNvPr id="574470" name="AutoShape 6"/>
            <p:cNvSpPr>
              <a:spLocks noChangeArrowheads="1"/>
            </p:cNvSpPr>
            <p:nvPr/>
          </p:nvSpPr>
          <p:spPr bwMode="auto">
            <a:xfrm>
              <a:off x="385" y="800"/>
              <a:ext cx="5013" cy="1088"/>
            </a:xfrm>
            <a:prstGeom prst="roundRect">
              <a:avLst>
                <a:gd name="adj" fmla="val 16667"/>
              </a:avLst>
            </a:prstGeom>
            <a:solidFill>
              <a:srgbClr val="A9D7E3"/>
            </a:solidFill>
            <a:ln w="12700" cap="sq">
              <a:round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A9D7E3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s-ES" sz="2800">
                <a:latin typeface="Tahoma" pitchFamily="34" charset="0"/>
              </a:endParaRPr>
            </a:p>
          </p:txBody>
        </p:sp>
        <p:sp>
          <p:nvSpPr>
            <p:cNvPr id="574466" name="Text Box 2"/>
            <p:cNvSpPr txBox="1">
              <a:spLocks noChangeArrowheads="1"/>
            </p:cNvSpPr>
            <p:nvPr/>
          </p:nvSpPr>
          <p:spPr bwMode="auto">
            <a:xfrm>
              <a:off x="431" y="856"/>
              <a:ext cx="4898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kumimoji="0" lang="es-MX" sz="2000">
                  <a:latin typeface="Verdana" pitchFamily="34" charset="0"/>
                </a:rPr>
                <a:t>El equipo de trabajo para la elaboración del Manual se conformó con personal de la UCAOP y de 10 OIC’s:</a:t>
              </a:r>
            </a:p>
          </p:txBody>
        </p:sp>
      </p:grp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2133600" y="6361113"/>
            <a:ext cx="13414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Continuar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74468" name="Picture 4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107950" y="-1588"/>
            <a:ext cx="428783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es-ES_tradnl" sz="2200" b="1">
                <a:solidFill>
                  <a:schemeClr val="tx2"/>
                </a:solidFill>
                <a:latin typeface="Arial" charset="0"/>
                <a:ea typeface="Osaka" pitchFamily="1" charset="-128"/>
              </a:rPr>
              <a:t>Manual Administrativo en Materia de Obra Pública</a:t>
            </a:r>
          </a:p>
        </p:txBody>
      </p:sp>
      <p:sp>
        <p:nvSpPr>
          <p:cNvPr id="574471" name="AutoShape 7"/>
          <p:cNvSpPr>
            <a:spLocks noChangeArrowheads="1"/>
          </p:cNvSpPr>
          <p:nvPr/>
        </p:nvSpPr>
        <p:spPr bwMode="auto">
          <a:xfrm>
            <a:off x="1114425" y="3141663"/>
            <a:ext cx="7634288" cy="2741612"/>
          </a:xfrm>
          <a:prstGeom prst="roundRect">
            <a:avLst>
              <a:gd name="adj" fmla="val 16667"/>
            </a:avLst>
          </a:prstGeom>
          <a:solidFill>
            <a:srgbClr val="A9D7E3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A9D7E3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ES" sz="1500">
              <a:latin typeface="Tahoma" pitchFamily="34" charset="0"/>
            </a:endParaRPr>
          </a:p>
        </p:txBody>
      </p:sp>
      <p:sp>
        <p:nvSpPr>
          <p:cNvPr id="574472" name="Text Box 8"/>
          <p:cNvSpPr txBox="1">
            <a:spLocks noChangeArrowheads="1"/>
          </p:cNvSpPr>
          <p:nvPr/>
        </p:nvSpPr>
        <p:spPr bwMode="auto">
          <a:xfrm>
            <a:off x="1042988" y="3213100"/>
            <a:ext cx="7588250" cy="2536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179388" lvl="1">
              <a:buFontTx/>
              <a:buChar char="•"/>
            </a:pPr>
            <a:r>
              <a:rPr kumimoji="0" lang="es-MX" sz="1600" b="1">
                <a:latin typeface="Verdana" pitchFamily="34" charset="0"/>
              </a:rPr>
              <a:t>Secretaría de Comunicaciones y Transportes</a:t>
            </a:r>
          </a:p>
          <a:p>
            <a:pPr marL="179388" lvl="1">
              <a:buFontTx/>
              <a:buChar char="•"/>
            </a:pPr>
            <a:r>
              <a:rPr kumimoji="0" lang="es-MX" sz="1600" b="1">
                <a:latin typeface="Verdana" pitchFamily="34" charset="0"/>
              </a:rPr>
              <a:t>Secretaría de Seguridad Pública</a:t>
            </a:r>
          </a:p>
          <a:p>
            <a:pPr marL="179388" lvl="1">
              <a:buFontTx/>
              <a:buChar char="•"/>
            </a:pPr>
            <a:r>
              <a:rPr kumimoji="0" lang="es-MX" sz="1600" b="1">
                <a:latin typeface="Verdana" pitchFamily="34" charset="0"/>
              </a:rPr>
              <a:t>Secretaría de Salud</a:t>
            </a:r>
          </a:p>
          <a:p>
            <a:pPr marL="179388" lvl="1">
              <a:buFontTx/>
              <a:buChar char="•"/>
            </a:pPr>
            <a:r>
              <a:rPr kumimoji="0" lang="es-MX" sz="1600" b="1">
                <a:latin typeface="Verdana" pitchFamily="34" charset="0"/>
              </a:rPr>
              <a:t>Secretaría de Educación Pública</a:t>
            </a:r>
          </a:p>
          <a:p>
            <a:pPr marL="179388" lvl="1">
              <a:buFontTx/>
              <a:buChar char="•"/>
            </a:pPr>
            <a:r>
              <a:rPr kumimoji="0" lang="es-MX" sz="1600" b="1">
                <a:latin typeface="Verdana" pitchFamily="34" charset="0"/>
              </a:rPr>
              <a:t>Instituto Mexicano del Seguro Social</a:t>
            </a:r>
          </a:p>
          <a:p>
            <a:pPr marL="179388" lvl="1">
              <a:buFontTx/>
              <a:buChar char="•"/>
            </a:pPr>
            <a:r>
              <a:rPr kumimoji="0" lang="es-MX" sz="1600" b="1">
                <a:latin typeface="Verdana" pitchFamily="34" charset="0"/>
              </a:rPr>
              <a:t>Comisión Nacional del Agua</a:t>
            </a:r>
          </a:p>
          <a:p>
            <a:pPr marL="179388" lvl="1">
              <a:buFontTx/>
              <a:buChar char="•"/>
            </a:pPr>
            <a:r>
              <a:rPr kumimoji="0" lang="es-MX" sz="1600" b="1">
                <a:latin typeface="Verdana" pitchFamily="34" charset="0"/>
              </a:rPr>
              <a:t>Instituto Nacional de Infraestructura Física Educativa</a:t>
            </a:r>
          </a:p>
          <a:p>
            <a:pPr marL="179388" lvl="1">
              <a:buFontTx/>
              <a:buChar char="•"/>
            </a:pPr>
            <a:r>
              <a:rPr kumimoji="0" lang="es-MX" sz="1600" b="1">
                <a:latin typeface="Verdana" pitchFamily="34" charset="0"/>
              </a:rPr>
              <a:t>Comisión Federal de Electricidad</a:t>
            </a:r>
          </a:p>
          <a:p>
            <a:pPr marL="179388" lvl="1">
              <a:buFontTx/>
              <a:buChar char="•"/>
            </a:pPr>
            <a:r>
              <a:rPr kumimoji="0" lang="es-MX" sz="1600" b="1">
                <a:latin typeface="Verdana" pitchFamily="34" charset="0"/>
              </a:rPr>
              <a:t>Pemex Exploración y Producción</a:t>
            </a:r>
          </a:p>
          <a:p>
            <a:pPr marL="179388" lvl="1">
              <a:buFontTx/>
              <a:buChar char="•"/>
            </a:pPr>
            <a:r>
              <a:rPr kumimoji="0" lang="es-MX" sz="1600" b="1">
                <a:latin typeface="Verdana" pitchFamily="34" charset="0"/>
              </a:rPr>
              <a:t>Caminos y Puentes Federales de Ingresos y Servicios Conexos</a:t>
            </a:r>
            <a:endParaRPr kumimoji="0" lang="es-ES" sz="16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4925" y="-26988"/>
            <a:ext cx="4751388" cy="838201"/>
          </a:xfrm>
        </p:spPr>
        <p:txBody>
          <a:bodyPr/>
          <a:lstStyle/>
          <a:p>
            <a:r>
              <a:rPr lang="es-ES_tradnl" sz="2200" b="1"/>
              <a:t>Contenido</a:t>
            </a:r>
            <a:r>
              <a:rPr lang="es-ES_tradnl" sz="2000" b="1"/>
              <a:t> del Manual</a:t>
            </a:r>
          </a:p>
        </p:txBody>
      </p:sp>
      <p:pic>
        <p:nvPicPr>
          <p:cNvPr id="508012" name="Picture 4" descr="ICON_VirtTriangle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513" y="5157788"/>
            <a:ext cx="60483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8018" name="AutoShape 114"/>
          <p:cNvSpPr>
            <a:spLocks noChangeArrowheads="1"/>
          </p:cNvSpPr>
          <p:nvPr/>
        </p:nvSpPr>
        <p:spPr bwMode="auto">
          <a:xfrm>
            <a:off x="2503488" y="2136775"/>
            <a:ext cx="6172200" cy="29479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508019" name="Group 44"/>
          <p:cNvGrpSpPr>
            <a:grpSpLocks/>
          </p:cNvGrpSpPr>
          <p:nvPr/>
        </p:nvGrpSpPr>
        <p:grpSpPr bwMode="auto">
          <a:xfrm>
            <a:off x="3048000" y="2224088"/>
            <a:ext cx="1524000" cy="1143000"/>
            <a:chOff x="5105400" y="685800"/>
            <a:chExt cx="1600200" cy="800100"/>
          </a:xfrm>
        </p:grpSpPr>
        <p:sp>
          <p:nvSpPr>
            <p:cNvPr id="2" name="Rounded Rectangle 19"/>
            <p:cNvSpPr/>
            <p:nvPr/>
          </p:nvSpPr>
          <p:spPr bwMode="auto">
            <a:xfrm>
              <a:off x="51054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0A59D6"/>
                </a:gs>
                <a:gs pos="100000">
                  <a:srgbClr val="6BB3F2"/>
                </a:gs>
              </a:gsLst>
            </a:gradFill>
            <a:ln w="12700">
              <a:solidFill>
                <a:srgbClr val="1B78FF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kumimoji="0" lang="es-ES_tradnl" sz="16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" name="Freeform 35"/>
            <p:cNvSpPr/>
            <p:nvPr/>
          </p:nvSpPr>
          <p:spPr bwMode="auto">
            <a:xfrm>
              <a:off x="5105400" y="702294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kumimoji="0" lang="es-ES_tradnl" sz="1600">
                <a:latin typeface="Arial" charset="0"/>
                <a:cs typeface="Arial" charset="0"/>
              </a:endParaRPr>
            </a:p>
          </p:txBody>
        </p:sp>
      </p:grpSp>
      <p:sp>
        <p:nvSpPr>
          <p:cNvPr id="508026" name="Text Box 12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974975" y="24876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200" b="1">
                <a:latin typeface="Arial" charset="0"/>
              </a:rPr>
              <a:t>LICITACIÓN Y CONTRATACI</a:t>
            </a:r>
            <a:r>
              <a:rPr kumimoji="0" lang="es-ES_tradnl" altLang="ja-JP" sz="1200" b="1">
                <a:latin typeface="Arial" charset="0"/>
                <a:ea typeface="ＭＳ Ｐゴシック" pitchFamily="34" charset="-128"/>
              </a:rPr>
              <a:t>ÓN</a:t>
            </a:r>
            <a:endParaRPr kumimoji="0" lang="es-ES_tradnl" sz="1200" b="1">
              <a:latin typeface="Arial" charset="0"/>
            </a:endParaRPr>
          </a:p>
        </p:txBody>
      </p:sp>
      <p:grpSp>
        <p:nvGrpSpPr>
          <p:cNvPr id="508027" name="Group 47"/>
          <p:cNvGrpSpPr>
            <a:grpSpLocks/>
          </p:cNvGrpSpPr>
          <p:nvPr/>
        </p:nvGrpSpPr>
        <p:grpSpPr bwMode="auto">
          <a:xfrm>
            <a:off x="611188" y="2224088"/>
            <a:ext cx="1600200" cy="1143000"/>
            <a:chOff x="7086600" y="3314700"/>
            <a:chExt cx="1600200" cy="8001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7086600" y="33147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0F388A"/>
                </a:gs>
                <a:gs pos="100000">
                  <a:srgbClr val="41739B"/>
                </a:gs>
              </a:gsLst>
            </a:gradFill>
            <a:ln w="12700">
              <a:solidFill>
                <a:srgbClr val="1A448A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Clr>
                  <a:schemeClr val="bg1"/>
                </a:buClr>
              </a:pPr>
              <a:endParaRPr kumimoji="0" lang="es-ES_tradnl" sz="16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7086600" y="3319145"/>
              <a:ext cx="1582737" cy="38782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0">
                  <a:schemeClr val="bg1">
                    <a:alpha val="12000"/>
                  </a:schemeClr>
                </a:gs>
                <a:gs pos="88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buClr>
                  <a:schemeClr val="bg1"/>
                </a:buClr>
                <a:buFont typeface="Arial" charset="0"/>
                <a:buChar char="•"/>
              </a:pPr>
              <a:endParaRPr kumimoji="0" lang="es-ES_tradnl" sz="1600">
                <a:latin typeface="Arial" charset="0"/>
                <a:cs typeface="Arial" charset="0"/>
              </a:endParaRPr>
            </a:p>
          </p:txBody>
        </p:sp>
      </p:grpSp>
      <p:sp>
        <p:nvSpPr>
          <p:cNvPr id="508032" name="Text Box 12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2224088"/>
            <a:ext cx="1752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200" b="1">
                <a:latin typeface="Arial" charset="0"/>
              </a:rPr>
              <a:t>PLANEACI</a:t>
            </a:r>
            <a:r>
              <a:rPr kumimoji="0" lang="es-ES_tradnl" altLang="ja-JP" sz="1200" b="1">
                <a:latin typeface="Arial" charset="0"/>
                <a:ea typeface="ＭＳ Ｐゴシック" pitchFamily="34" charset="-128"/>
              </a:rPr>
              <a:t>ÓN, PROGRAMACIÓN Y PRESUPUESTACIÓN DE PROYECTOS DE OBRA PÚBLICA</a:t>
            </a:r>
            <a:endParaRPr kumimoji="0" lang="es-ES_tradnl" sz="1200" b="1">
              <a:latin typeface="Arial" charset="0"/>
            </a:endParaRPr>
          </a:p>
        </p:txBody>
      </p:sp>
      <p:grpSp>
        <p:nvGrpSpPr>
          <p:cNvPr id="508033" name="Group 44"/>
          <p:cNvGrpSpPr>
            <a:grpSpLocks/>
          </p:cNvGrpSpPr>
          <p:nvPr/>
        </p:nvGrpSpPr>
        <p:grpSpPr bwMode="auto">
          <a:xfrm>
            <a:off x="4879975" y="2251075"/>
            <a:ext cx="1524000" cy="1143000"/>
            <a:chOff x="5105400" y="685800"/>
            <a:chExt cx="1600200" cy="800100"/>
          </a:xfrm>
        </p:grpSpPr>
        <p:sp>
          <p:nvSpPr>
            <p:cNvPr id="4" name="Rounded Rectangle 19"/>
            <p:cNvSpPr/>
            <p:nvPr/>
          </p:nvSpPr>
          <p:spPr bwMode="auto">
            <a:xfrm>
              <a:off x="51054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0A59D6"/>
                </a:gs>
                <a:gs pos="100000">
                  <a:srgbClr val="6BB3F2"/>
                </a:gs>
              </a:gsLst>
            </a:gradFill>
            <a:ln w="12700">
              <a:solidFill>
                <a:srgbClr val="1B78FF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kumimoji="0" lang="es-ES_tradnl" sz="16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Freeform 35"/>
            <p:cNvSpPr/>
            <p:nvPr/>
          </p:nvSpPr>
          <p:spPr bwMode="auto">
            <a:xfrm>
              <a:off x="5105400" y="702294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kumimoji="0" lang="es-ES_tradnl" sz="1600">
                <a:latin typeface="Arial" charset="0"/>
                <a:cs typeface="Arial" charset="0"/>
              </a:endParaRPr>
            </a:p>
          </p:txBody>
        </p:sp>
      </p:grpSp>
      <p:sp>
        <p:nvSpPr>
          <p:cNvPr id="508040" name="Text Box 13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879975" y="24876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200" b="1">
                <a:latin typeface="Arial" charset="0"/>
              </a:rPr>
              <a:t>EJECUCI</a:t>
            </a:r>
            <a:r>
              <a:rPr kumimoji="0" lang="es-ES_tradnl" altLang="ja-JP" sz="1200" b="1">
                <a:latin typeface="Arial" charset="0"/>
                <a:ea typeface="ＭＳ Ｐゴシック" pitchFamily="34" charset="-128"/>
              </a:rPr>
              <a:t>ÓN DE LOS TRABAJOS</a:t>
            </a:r>
            <a:endParaRPr kumimoji="0" lang="es-ES_tradnl" sz="1200" b="1">
              <a:latin typeface="Arial" charset="0"/>
            </a:endParaRPr>
          </a:p>
        </p:txBody>
      </p:sp>
      <p:grpSp>
        <p:nvGrpSpPr>
          <p:cNvPr id="508041" name="Group 44"/>
          <p:cNvGrpSpPr>
            <a:grpSpLocks/>
          </p:cNvGrpSpPr>
          <p:nvPr/>
        </p:nvGrpSpPr>
        <p:grpSpPr bwMode="auto">
          <a:xfrm>
            <a:off x="6784975" y="2251075"/>
            <a:ext cx="1524000" cy="1143000"/>
            <a:chOff x="5105400" y="685800"/>
            <a:chExt cx="1600200" cy="800100"/>
          </a:xfrm>
        </p:grpSpPr>
        <p:sp>
          <p:nvSpPr>
            <p:cNvPr id="6" name="Rounded Rectangle 19"/>
            <p:cNvSpPr/>
            <p:nvPr/>
          </p:nvSpPr>
          <p:spPr bwMode="auto">
            <a:xfrm>
              <a:off x="51054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0A59D6"/>
                </a:gs>
                <a:gs pos="100000">
                  <a:srgbClr val="6BB3F2"/>
                </a:gs>
              </a:gsLst>
            </a:gradFill>
            <a:ln w="12700">
              <a:solidFill>
                <a:srgbClr val="1B78FF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kumimoji="0" lang="es-ES_tradnl" sz="16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35"/>
            <p:cNvSpPr/>
            <p:nvPr/>
          </p:nvSpPr>
          <p:spPr bwMode="auto">
            <a:xfrm>
              <a:off x="5105400" y="702294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kumimoji="0" lang="es-ES_tradnl" sz="1600">
                <a:latin typeface="Arial" charset="0"/>
                <a:cs typeface="Arial" charset="0"/>
              </a:endParaRPr>
            </a:p>
          </p:txBody>
        </p:sp>
      </p:grpSp>
      <p:sp>
        <p:nvSpPr>
          <p:cNvPr id="508048" name="Text Box 14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784975" y="258445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200" b="1">
                <a:latin typeface="Arial" charset="0"/>
              </a:rPr>
              <a:t>RECEPCI</a:t>
            </a:r>
            <a:r>
              <a:rPr kumimoji="0" lang="es-ES_tradnl" altLang="ja-JP" sz="1200" b="1">
                <a:latin typeface="Arial" charset="0"/>
                <a:ea typeface="ＭＳ Ｐゴシック" pitchFamily="34" charset="-128"/>
              </a:rPr>
              <a:t>ÓN DE LOS TRABAJOS</a:t>
            </a:r>
            <a:endParaRPr kumimoji="0" lang="es-ES_tradnl" sz="1200" b="1">
              <a:latin typeface="Arial" charset="0"/>
            </a:endParaRPr>
          </a:p>
        </p:txBody>
      </p:sp>
      <p:grpSp>
        <p:nvGrpSpPr>
          <p:cNvPr id="508049" name="Group 44"/>
          <p:cNvGrpSpPr>
            <a:grpSpLocks/>
          </p:cNvGrpSpPr>
          <p:nvPr/>
        </p:nvGrpSpPr>
        <p:grpSpPr bwMode="auto">
          <a:xfrm>
            <a:off x="6784975" y="3851275"/>
            <a:ext cx="1524000" cy="1143000"/>
            <a:chOff x="5105400" y="685800"/>
            <a:chExt cx="1600200" cy="800100"/>
          </a:xfrm>
        </p:grpSpPr>
        <p:sp>
          <p:nvSpPr>
            <p:cNvPr id="8" name="Rounded Rectangle 19"/>
            <p:cNvSpPr/>
            <p:nvPr/>
          </p:nvSpPr>
          <p:spPr bwMode="auto">
            <a:xfrm>
              <a:off x="51054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0A59D6"/>
                </a:gs>
                <a:gs pos="100000">
                  <a:srgbClr val="6BB3F2"/>
                </a:gs>
              </a:gsLst>
            </a:gradFill>
            <a:ln w="12700">
              <a:solidFill>
                <a:srgbClr val="1B78FF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kumimoji="0" lang="es-ES_tradnl" sz="16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35"/>
            <p:cNvSpPr/>
            <p:nvPr/>
          </p:nvSpPr>
          <p:spPr bwMode="auto">
            <a:xfrm>
              <a:off x="5105400" y="702294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kumimoji="0" lang="es-ES_tradnl" sz="1600">
                <a:latin typeface="Arial" charset="0"/>
                <a:cs typeface="Arial" charset="0"/>
              </a:endParaRPr>
            </a:p>
          </p:txBody>
        </p:sp>
      </p:grpSp>
      <p:sp>
        <p:nvSpPr>
          <p:cNvPr id="508056" name="Text Box 15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84975" y="4325938"/>
            <a:ext cx="152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200" b="1">
                <a:latin typeface="Arial" charset="0"/>
              </a:rPr>
              <a:t>PAGO DE OBRA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75569" y="3851183"/>
            <a:ext cx="1523482" cy="1142957"/>
          </a:xfrm>
          <a:prstGeom prst="roundRect">
            <a:avLst/>
          </a:prstGeom>
          <a:gradFill>
            <a:gsLst>
              <a:gs pos="0">
                <a:srgbClr val="0A59D6"/>
              </a:gs>
              <a:gs pos="100000">
                <a:srgbClr val="6BB3F2"/>
              </a:gs>
            </a:gsLst>
          </a:gradFill>
          <a:ln w="12700">
            <a:solidFill>
              <a:srgbClr val="1B78FF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endParaRPr kumimoji="0" lang="es-ES_tradnl" sz="1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2974729" y="3874891"/>
            <a:ext cx="1508467" cy="554359"/>
          </a:xfrm>
          <a:custGeom>
            <a:avLst/>
            <a:gdLst>
              <a:gd name="connsiteX0" fmla="*/ 1583448 w 1583448"/>
              <a:gd name="connsiteY0" fmla="*/ 387586 h 387586"/>
              <a:gd name="connsiteX1" fmla="*/ 1583448 w 1583448"/>
              <a:gd name="connsiteY1" fmla="*/ 140191 h 387586"/>
              <a:gd name="connsiteX2" fmla="*/ 1575200 w 1583448"/>
              <a:gd name="connsiteY2" fmla="*/ 82465 h 387586"/>
              <a:gd name="connsiteX3" fmla="*/ 1575200 w 1583448"/>
              <a:gd name="connsiteY3" fmla="*/ 82465 h 387586"/>
              <a:gd name="connsiteX4" fmla="*/ 1525718 w 1583448"/>
              <a:gd name="connsiteY4" fmla="*/ 8246 h 387586"/>
              <a:gd name="connsiteX5" fmla="*/ 1467988 w 1583448"/>
              <a:gd name="connsiteY5" fmla="*/ 0 h 387586"/>
              <a:gd name="connsiteX6" fmla="*/ 115459 w 1583448"/>
              <a:gd name="connsiteY6" fmla="*/ 0 h 387586"/>
              <a:gd name="connsiteX7" fmla="*/ 57729 w 1583448"/>
              <a:gd name="connsiteY7" fmla="*/ 16493 h 387586"/>
              <a:gd name="connsiteX8" fmla="*/ 57729 w 1583448"/>
              <a:gd name="connsiteY8" fmla="*/ 16493 h 387586"/>
              <a:gd name="connsiteX9" fmla="*/ 8247 w 1583448"/>
              <a:gd name="connsiteY9" fmla="*/ 74218 h 387586"/>
              <a:gd name="connsiteX10" fmla="*/ 8247 w 1583448"/>
              <a:gd name="connsiteY10" fmla="*/ 74218 h 387586"/>
              <a:gd name="connsiteX11" fmla="*/ 0 w 1583448"/>
              <a:gd name="connsiteY11" fmla="*/ 156684 h 387586"/>
              <a:gd name="connsiteX12" fmla="*/ 0 w 1583448"/>
              <a:gd name="connsiteY12" fmla="*/ 156684 h 38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3448" h="387586">
                <a:moveTo>
                  <a:pt x="1583448" y="387586"/>
                </a:moveTo>
                <a:lnTo>
                  <a:pt x="1583448" y="140191"/>
                </a:lnTo>
                <a:lnTo>
                  <a:pt x="1575200" y="82465"/>
                </a:lnTo>
                <a:lnTo>
                  <a:pt x="1575200" y="82465"/>
                </a:lnTo>
                <a:lnTo>
                  <a:pt x="1525718" y="8246"/>
                </a:lnTo>
                <a:lnTo>
                  <a:pt x="1467988" y="0"/>
                </a:lnTo>
                <a:lnTo>
                  <a:pt x="115459" y="0"/>
                </a:lnTo>
                <a:lnTo>
                  <a:pt x="57729" y="16493"/>
                </a:lnTo>
                <a:lnTo>
                  <a:pt x="57729" y="16493"/>
                </a:lnTo>
                <a:lnTo>
                  <a:pt x="8247" y="74218"/>
                </a:lnTo>
                <a:lnTo>
                  <a:pt x="8247" y="74218"/>
                </a:lnTo>
                <a:lnTo>
                  <a:pt x="0" y="156684"/>
                </a:lnTo>
                <a:lnTo>
                  <a:pt x="0" y="156684"/>
                </a:lnTo>
              </a:path>
            </a:pathLst>
          </a:custGeom>
          <a:gradFill flip="none" rotWithShape="1">
            <a:gsLst>
              <a:gs pos="1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kumimoji="0" lang="es-ES_tradnl" sz="1600">
              <a:latin typeface="Arial" charset="0"/>
              <a:cs typeface="Arial" charset="0"/>
            </a:endParaRPr>
          </a:p>
        </p:txBody>
      </p:sp>
      <p:sp>
        <p:nvSpPr>
          <p:cNvPr id="508063" name="Text Box 159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974975" y="3811588"/>
            <a:ext cx="1524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MX" sz="1200" b="1">
                <a:latin typeface="Arial" charset="0"/>
              </a:rPr>
              <a:t>REALIZACIÓN DE OBRAS PÚBLICAS POR ADMINISTRACIÓN DIRECTA</a:t>
            </a:r>
            <a:r>
              <a:rPr kumimoji="0" lang="es-MX" sz="1200">
                <a:latin typeface="Arial" charset="0"/>
              </a:rPr>
              <a:t> </a:t>
            </a:r>
            <a:endParaRPr kumimoji="0" lang="es-ES_tradnl" sz="1200">
              <a:latin typeface="Arial" charset="0"/>
            </a:endParaRPr>
          </a:p>
        </p:txBody>
      </p:sp>
      <p:grpSp>
        <p:nvGrpSpPr>
          <p:cNvPr id="508064" name="Group 44"/>
          <p:cNvGrpSpPr>
            <a:grpSpLocks/>
          </p:cNvGrpSpPr>
          <p:nvPr/>
        </p:nvGrpSpPr>
        <p:grpSpPr bwMode="auto">
          <a:xfrm>
            <a:off x="4879975" y="3851275"/>
            <a:ext cx="1524000" cy="1143000"/>
            <a:chOff x="5105400" y="685800"/>
            <a:chExt cx="1600200" cy="800100"/>
          </a:xfrm>
        </p:grpSpPr>
        <p:sp>
          <p:nvSpPr>
            <p:cNvPr id="10" name="Rounded Rectangle 19"/>
            <p:cNvSpPr/>
            <p:nvPr/>
          </p:nvSpPr>
          <p:spPr bwMode="auto">
            <a:xfrm>
              <a:off x="51054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0A59D6"/>
                </a:gs>
                <a:gs pos="100000">
                  <a:srgbClr val="6BB3F2"/>
                </a:gs>
              </a:gsLst>
            </a:gradFill>
            <a:ln w="12700">
              <a:solidFill>
                <a:srgbClr val="1B78FF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kumimoji="0" lang="es-ES_tradnl" sz="16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35"/>
            <p:cNvSpPr/>
            <p:nvPr/>
          </p:nvSpPr>
          <p:spPr bwMode="auto">
            <a:xfrm>
              <a:off x="5105400" y="702294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kumimoji="0" lang="es-ES_tradnl" sz="1600">
                <a:latin typeface="Arial" charset="0"/>
                <a:cs typeface="Arial" charset="0"/>
              </a:endParaRPr>
            </a:p>
          </p:txBody>
        </p:sp>
      </p:grpSp>
      <p:sp>
        <p:nvSpPr>
          <p:cNvPr id="508071" name="Text Box 1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879975" y="3811588"/>
            <a:ext cx="1524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MX" altLang="ja-JP" sz="1200" b="1">
                <a:latin typeface="Arial" charset="0"/>
                <a:ea typeface="ＭＳ Ｐゴシック" pitchFamily="34" charset="-128"/>
              </a:rPr>
              <a:t>SUSPENSIÓN, TERMINACIÓN ANTICIPADA Y RESCISIÓN DE CONTRATOS</a:t>
            </a:r>
            <a:r>
              <a:rPr kumimoji="0" lang="es-ES" altLang="ja-JP" sz="1200">
                <a:latin typeface="Arial" charset="0"/>
                <a:ea typeface="ＭＳ Ｐゴシック" pitchFamily="34" charset="-128"/>
              </a:rPr>
              <a:t> </a:t>
            </a:r>
            <a:endParaRPr kumimoji="0" lang="es-ES_tradnl" altLang="ja-JP" sz="1200"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508072" name="Group 46"/>
          <p:cNvGrpSpPr>
            <a:grpSpLocks/>
          </p:cNvGrpSpPr>
          <p:nvPr/>
        </p:nvGrpSpPr>
        <p:grpSpPr bwMode="auto">
          <a:xfrm>
            <a:off x="3924300" y="5805488"/>
            <a:ext cx="3455988" cy="503237"/>
            <a:chOff x="7086600" y="2438400"/>
            <a:chExt cx="1600200" cy="8001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086600" y="24384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FF6600"/>
                </a:gs>
                <a:gs pos="100000">
                  <a:srgbClr val="FFAC4D"/>
                </a:gs>
              </a:gsLst>
            </a:gradFill>
            <a:ln w="12700">
              <a:solidFill>
                <a:srgbClr val="F97E1D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kumimoji="0" lang="es-ES_tradnl" sz="16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8076" name="Freeform 39"/>
            <p:cNvSpPr>
              <a:spLocks noChangeArrowheads="1"/>
            </p:cNvSpPr>
            <p:nvPr/>
          </p:nvSpPr>
          <p:spPr bwMode="auto">
            <a:xfrm>
              <a:off x="7086600" y="2446647"/>
              <a:ext cx="1583448" cy="387586"/>
            </a:xfrm>
            <a:custGeom>
              <a:avLst/>
              <a:gdLst>
                <a:gd name="T0" fmla="*/ 1583448 w 1583448"/>
                <a:gd name="T1" fmla="*/ 387586 h 387586"/>
                <a:gd name="T2" fmla="*/ 1583448 w 1583448"/>
                <a:gd name="T3" fmla="*/ 140191 h 387586"/>
                <a:gd name="T4" fmla="*/ 1575200 w 1583448"/>
                <a:gd name="T5" fmla="*/ 82465 h 387586"/>
                <a:gd name="T6" fmla="*/ 1575200 w 1583448"/>
                <a:gd name="T7" fmla="*/ 82465 h 387586"/>
                <a:gd name="T8" fmla="*/ 1525718 w 1583448"/>
                <a:gd name="T9" fmla="*/ 8246 h 387586"/>
                <a:gd name="T10" fmla="*/ 1467988 w 1583448"/>
                <a:gd name="T11" fmla="*/ 0 h 387586"/>
                <a:gd name="T12" fmla="*/ 115459 w 1583448"/>
                <a:gd name="T13" fmla="*/ 0 h 387586"/>
                <a:gd name="T14" fmla="*/ 57729 w 1583448"/>
                <a:gd name="T15" fmla="*/ 16493 h 387586"/>
                <a:gd name="T16" fmla="*/ 57729 w 1583448"/>
                <a:gd name="T17" fmla="*/ 16493 h 387586"/>
                <a:gd name="T18" fmla="*/ 8247 w 1583448"/>
                <a:gd name="T19" fmla="*/ 74218 h 387586"/>
                <a:gd name="T20" fmla="*/ 8247 w 1583448"/>
                <a:gd name="T21" fmla="*/ 74218 h 387586"/>
                <a:gd name="T22" fmla="*/ 0 w 1583448"/>
                <a:gd name="T23" fmla="*/ 156684 h 387586"/>
                <a:gd name="T24" fmla="*/ 0 w 1583448"/>
                <a:gd name="T25" fmla="*/ 156684 h 3875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3448"/>
                <a:gd name="T40" fmla="*/ 0 h 387586"/>
                <a:gd name="T41" fmla="*/ 1583448 w 1583448"/>
                <a:gd name="T42" fmla="*/ 387586 h 3875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0" y="156684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kumimoji="0" lang="es-ES_tradnl" sz="1600">
                <a:latin typeface="Arial" charset="0"/>
                <a:cs typeface="Arial" charset="0"/>
              </a:endParaRPr>
            </a:p>
          </p:txBody>
        </p:sp>
      </p:grpSp>
      <p:sp>
        <p:nvSpPr>
          <p:cNvPr id="508077" name="Text Box 17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4230688" y="5962650"/>
            <a:ext cx="2573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200" b="1">
                <a:latin typeface="Arial" charset="0"/>
              </a:rPr>
              <a:t>COMITÉS DE OBRA PÚBLICA</a:t>
            </a:r>
          </a:p>
        </p:txBody>
      </p:sp>
      <p:sp>
        <p:nvSpPr>
          <p:cNvPr id="28" name="Right Arrow 27"/>
          <p:cNvSpPr/>
          <p:nvPr/>
        </p:nvSpPr>
        <p:spPr bwMode="auto">
          <a:xfrm>
            <a:off x="4498975" y="2708275"/>
            <a:ext cx="304800" cy="304800"/>
          </a:xfrm>
          <a:prstGeom prst="rightArrow">
            <a:avLst/>
          </a:prstGeom>
          <a:gradFill>
            <a:gsLst>
              <a:gs pos="0">
                <a:schemeClr val="accent2"/>
              </a:gs>
              <a:gs pos="100000">
                <a:srgbClr val="B5F05E"/>
              </a:gs>
            </a:gsLst>
          </a:gra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kumimoji="0" lang="es-ES_tradnl" sz="1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ight Arrow 27"/>
          <p:cNvSpPr/>
          <p:nvPr/>
        </p:nvSpPr>
        <p:spPr bwMode="auto">
          <a:xfrm>
            <a:off x="6403975" y="2708275"/>
            <a:ext cx="304800" cy="304800"/>
          </a:xfrm>
          <a:prstGeom prst="rightArrow">
            <a:avLst/>
          </a:prstGeom>
          <a:gradFill>
            <a:gsLst>
              <a:gs pos="0">
                <a:schemeClr val="accent2"/>
              </a:gs>
              <a:gs pos="100000">
                <a:srgbClr val="B5F05E"/>
              </a:gs>
            </a:gsLst>
          </a:gra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kumimoji="0" lang="es-ES_tradnl" sz="1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ight Arrow 27"/>
          <p:cNvSpPr>
            <a:spLocks noChangeArrowheads="1"/>
          </p:cNvSpPr>
          <p:nvPr/>
        </p:nvSpPr>
        <p:spPr bwMode="auto">
          <a:xfrm rot="-10800000">
            <a:off x="6403975" y="4308475"/>
            <a:ext cx="381000" cy="304800"/>
          </a:xfrm>
          <a:prstGeom prst="rightArrow">
            <a:avLst>
              <a:gd name="adj1" fmla="val 50000"/>
              <a:gd name="adj2" fmla="val 20833"/>
            </a:avLst>
          </a:prstGeom>
          <a:gradFill rotWithShape="1">
            <a:gsLst>
              <a:gs pos="0">
                <a:srgbClr val="B5F05E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72B018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kumimoji="0" lang="es-ES_tradnl" sz="1600">
              <a:latin typeface="Arial" charset="0"/>
              <a:cs typeface="Arial" charset="0"/>
            </a:endParaRPr>
          </a:p>
        </p:txBody>
      </p:sp>
      <p:sp>
        <p:nvSpPr>
          <p:cNvPr id="14" name="Right Arrow 27"/>
          <p:cNvSpPr>
            <a:spLocks noChangeArrowheads="1"/>
          </p:cNvSpPr>
          <p:nvPr/>
        </p:nvSpPr>
        <p:spPr bwMode="auto">
          <a:xfrm rot="-10800000">
            <a:off x="4498975" y="4308475"/>
            <a:ext cx="381000" cy="304800"/>
          </a:xfrm>
          <a:prstGeom prst="rightArrow">
            <a:avLst>
              <a:gd name="adj1" fmla="val 50000"/>
              <a:gd name="adj2" fmla="val 20833"/>
            </a:avLst>
          </a:prstGeom>
          <a:gradFill rotWithShape="1">
            <a:gsLst>
              <a:gs pos="0">
                <a:srgbClr val="B5F05E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72B018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kumimoji="0" lang="es-ES_tradnl" sz="1600">
              <a:latin typeface="Arial" charset="0"/>
              <a:cs typeface="Arial" charset="0"/>
            </a:endParaRPr>
          </a:p>
        </p:txBody>
      </p:sp>
      <p:sp>
        <p:nvSpPr>
          <p:cNvPr id="15" name="Right Arrow 27"/>
          <p:cNvSpPr>
            <a:spLocks noChangeArrowheads="1"/>
          </p:cNvSpPr>
          <p:nvPr/>
        </p:nvSpPr>
        <p:spPr bwMode="auto">
          <a:xfrm rot="5400000" flipV="1">
            <a:off x="7356475" y="3432175"/>
            <a:ext cx="381000" cy="304800"/>
          </a:xfrm>
          <a:prstGeom prst="rightArrow">
            <a:avLst>
              <a:gd name="adj1" fmla="val 50000"/>
              <a:gd name="adj2" fmla="val 20833"/>
            </a:avLst>
          </a:prstGeom>
          <a:gradFill rotWithShape="1">
            <a:gsLst>
              <a:gs pos="0">
                <a:srgbClr val="B5F05E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72B018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kumimoji="0" lang="es-ES_tradnl" sz="1600">
              <a:latin typeface="Arial" charset="0"/>
              <a:cs typeface="Arial" charset="0"/>
            </a:endParaRPr>
          </a:p>
        </p:txBody>
      </p:sp>
      <p:sp>
        <p:nvSpPr>
          <p:cNvPr id="18" name="Right Arrow 27"/>
          <p:cNvSpPr/>
          <p:nvPr/>
        </p:nvSpPr>
        <p:spPr bwMode="auto">
          <a:xfrm>
            <a:off x="2287588" y="2708275"/>
            <a:ext cx="685800" cy="304800"/>
          </a:xfrm>
          <a:prstGeom prst="rightArrow">
            <a:avLst/>
          </a:prstGeom>
          <a:gradFill>
            <a:gsLst>
              <a:gs pos="0">
                <a:schemeClr val="accent2"/>
              </a:gs>
              <a:gs pos="100000">
                <a:srgbClr val="B5F05E"/>
              </a:gs>
            </a:gsLst>
          </a:gra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kumimoji="0" lang="es-ES_tradnl" sz="1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08107" name="Text Box 203"/>
          <p:cNvSpPr txBox="1">
            <a:spLocks noChangeArrowheads="1"/>
          </p:cNvSpPr>
          <p:nvPr/>
        </p:nvSpPr>
        <p:spPr bwMode="auto">
          <a:xfrm>
            <a:off x="2133600" y="6361113"/>
            <a:ext cx="13414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Continuar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08108" name="Picture 204" descr="MCj04326750000[1]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  <p:sp>
        <p:nvSpPr>
          <p:cNvPr id="508109" name="Text Box 205"/>
          <p:cNvSpPr txBox="1">
            <a:spLocks noChangeArrowheads="1"/>
          </p:cNvSpPr>
          <p:nvPr/>
        </p:nvSpPr>
        <p:spPr bwMode="auto">
          <a:xfrm>
            <a:off x="468313" y="885825"/>
            <a:ext cx="8280400" cy="958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900">
                <a:latin typeface="Arial" charset="0"/>
              </a:rPr>
              <a:t>El Manual Administrativo se desarrolló con un orden cronológico en apego a la LOPSRM y su Reglamento, como una guía sistemática, integrando los procesos y procedimientos y algunas reglas generales.</a:t>
            </a:r>
            <a:endParaRPr lang="es-ES" sz="19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0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50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2000"/>
                                        <p:tgtEl>
                                          <p:spTgt spid="50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2000"/>
                                        <p:tgtEl>
                                          <p:spTgt spid="50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50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50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2000"/>
                                        <p:tgtEl>
                                          <p:spTgt spid="50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2000"/>
                                        <p:tgtEl>
                                          <p:spTgt spid="50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2000"/>
                                        <p:tgtEl>
                                          <p:spTgt spid="50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2000"/>
                                        <p:tgtEl>
                                          <p:spTgt spid="50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2000"/>
                                        <p:tgtEl>
                                          <p:spTgt spid="50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2000"/>
                                        <p:tgtEl>
                                          <p:spTgt spid="50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2000"/>
                                        <p:tgtEl>
                                          <p:spTgt spid="5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2000"/>
                                        <p:tgtEl>
                                          <p:spTgt spid="50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1000"/>
                                        <p:tgtEl>
                                          <p:spTgt spid="50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2000"/>
                                        <p:tgtEl>
                                          <p:spTgt spid="50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2000"/>
                                        <p:tgtEl>
                                          <p:spTgt spid="50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6" grpId="0"/>
      <p:bldP spid="508018" grpId="0" animBg="1"/>
      <p:bldP spid="508026" grpId="0"/>
      <p:bldP spid="508032" grpId="0"/>
      <p:bldP spid="508040" grpId="0"/>
      <p:bldP spid="508048" grpId="0"/>
      <p:bldP spid="508056" grpId="0"/>
      <p:bldP spid="508063" grpId="0"/>
      <p:bldP spid="508071" grpId="0"/>
      <p:bldP spid="508077" grpId="0"/>
      <p:bldP spid="28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508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-1588"/>
            <a:ext cx="4287838" cy="838201"/>
          </a:xfrm>
        </p:spPr>
        <p:txBody>
          <a:bodyPr/>
          <a:lstStyle/>
          <a:p>
            <a:r>
              <a:rPr lang="es-ES_tradnl" sz="1800" b="1"/>
              <a:t>Acuerdo Presidencial para la emisión del Manual administrativo en materia de Obra Pública</a:t>
            </a:r>
          </a:p>
        </p:txBody>
      </p:sp>
      <p:sp>
        <p:nvSpPr>
          <p:cNvPr id="595022" name="Text Box 78"/>
          <p:cNvSpPr txBox="1">
            <a:spLocks noChangeArrowheads="1"/>
          </p:cNvSpPr>
          <p:nvPr/>
        </p:nvSpPr>
        <p:spPr bwMode="auto">
          <a:xfrm>
            <a:off x="2133600" y="6361113"/>
            <a:ext cx="13414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Continuar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95023" name="Picture 79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  <p:sp>
        <p:nvSpPr>
          <p:cNvPr id="595024" name="AutoShape 80"/>
          <p:cNvSpPr>
            <a:spLocks noChangeArrowheads="1"/>
          </p:cNvSpPr>
          <p:nvPr/>
        </p:nvSpPr>
        <p:spPr bwMode="auto">
          <a:xfrm>
            <a:off x="468313" y="1341438"/>
            <a:ext cx="7993062" cy="1150937"/>
          </a:xfrm>
          <a:prstGeom prst="roundRect">
            <a:avLst>
              <a:gd name="adj" fmla="val 16667"/>
            </a:avLst>
          </a:prstGeom>
          <a:solidFill>
            <a:srgbClr val="A9D7E3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A9D7E3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ES" sz="2800">
              <a:latin typeface="Tahoma" pitchFamily="34" charset="0"/>
            </a:endParaRPr>
          </a:p>
        </p:txBody>
      </p:sp>
      <p:sp>
        <p:nvSpPr>
          <p:cNvPr id="595025" name="AutoShape 81"/>
          <p:cNvSpPr>
            <a:spLocks noChangeArrowheads="1"/>
          </p:cNvSpPr>
          <p:nvPr/>
        </p:nvSpPr>
        <p:spPr bwMode="auto">
          <a:xfrm>
            <a:off x="431800" y="3502025"/>
            <a:ext cx="8280400" cy="2087563"/>
          </a:xfrm>
          <a:prstGeom prst="roundRect">
            <a:avLst>
              <a:gd name="adj" fmla="val 16667"/>
            </a:avLst>
          </a:prstGeom>
          <a:solidFill>
            <a:srgbClr val="A9D7E3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A9D7E3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ES" sz="2800">
              <a:latin typeface="Tahoma" pitchFamily="34" charset="0"/>
            </a:endParaRPr>
          </a:p>
        </p:txBody>
      </p:sp>
      <p:sp>
        <p:nvSpPr>
          <p:cNvPr id="595026" name="Text Box 82"/>
          <p:cNvSpPr txBox="1">
            <a:spLocks noChangeArrowheads="1"/>
          </p:cNvSpPr>
          <p:nvPr/>
        </p:nvSpPr>
        <p:spPr bwMode="auto">
          <a:xfrm>
            <a:off x="684213" y="3589338"/>
            <a:ext cx="7632700" cy="1920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/>
            <a:r>
              <a:rPr kumimoji="0" lang="es-MX" sz="2000">
                <a:latin typeface="Verdana" pitchFamily="34" charset="0"/>
              </a:rPr>
              <a:t>ALCANCE: Las Reglas Generales que se emitan son de observancia general y obligatoria en la Administración Pública Federal, regirán al interior de las dependencias y entidades, y serán aplicables en su ámbito interno y en sus relaciones con la ciudadanía sin demérito de lo previsto en la ley.</a:t>
            </a:r>
            <a:r>
              <a:rPr kumimoji="0" lang="es-ES" sz="2000">
                <a:latin typeface="Verdana" pitchFamily="34" charset="0"/>
              </a:rPr>
              <a:t> </a:t>
            </a:r>
          </a:p>
        </p:txBody>
      </p:sp>
      <p:sp>
        <p:nvSpPr>
          <p:cNvPr id="595027" name="Text Box 83"/>
          <p:cNvSpPr txBox="1">
            <a:spLocks noChangeArrowheads="1"/>
          </p:cNvSpPr>
          <p:nvPr/>
        </p:nvSpPr>
        <p:spPr bwMode="auto">
          <a:xfrm>
            <a:off x="395288" y="1414463"/>
            <a:ext cx="8245475" cy="958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s-MX" sz="1900">
                <a:latin typeface="Verdana" pitchFamily="34" charset="0"/>
              </a:rPr>
              <a:t>REGLAS GENERALES CORRESPONDIENTES AL MANUAL GENERAL DE OBRAS PÚBLICAS Y SERVICIOS RELACIONADOS CON LAS MISMAS.</a:t>
            </a:r>
            <a:endParaRPr kumimoji="0" lang="es-ES" sz="19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9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59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9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/>
      <p:bldP spid="595024" grpId="0" animBg="1"/>
      <p:bldP spid="595025" grpId="0" animBg="1"/>
      <p:bldP spid="595026" grpId="0"/>
      <p:bldP spid="5950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Text Box 2"/>
          <p:cNvSpPr txBox="1">
            <a:spLocks noChangeArrowheads="1"/>
          </p:cNvSpPr>
          <p:nvPr/>
        </p:nvSpPr>
        <p:spPr bwMode="auto">
          <a:xfrm>
            <a:off x="762000" y="327025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4000" b="1">
                <a:latin typeface="Arial" charset="0"/>
              </a:rPr>
              <a:t>FIN DE PRESENTACION</a:t>
            </a:r>
            <a:endParaRPr kumimoji="0" lang="es-ES_tradnl" sz="4000">
              <a:latin typeface="Arial" charset="0"/>
            </a:endParaRPr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2133600" y="6400800"/>
            <a:ext cx="13414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72422" name="Picture 6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6281738"/>
            <a:ext cx="447675" cy="57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1116013" y="1125538"/>
            <a:ext cx="6840537" cy="641350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PLANEACI</a:t>
            </a:r>
            <a:r>
              <a:rPr kumimoji="0" lang="es-ES_tradnl" altLang="ja-JP" sz="1800" b="1">
                <a:latin typeface="Arial" charset="0"/>
                <a:ea typeface="ＭＳ Ｐゴシック" pitchFamily="34" charset="-128"/>
              </a:rPr>
              <a:t>ÓN, PROGRAMACIÓN Y PRESUPUESTACIÓN DE PROYECTOS DE OBRA PÚBLICA.</a:t>
            </a:r>
            <a:r>
              <a:rPr kumimoji="0" lang="es-ES" altLang="ja-JP" sz="1800" b="1">
                <a:latin typeface="Arial" charset="0"/>
                <a:ea typeface="ＭＳ Ｐゴシック" pitchFamily="34" charset="-128"/>
              </a:rPr>
              <a:t> </a:t>
            </a:r>
            <a:endParaRPr kumimoji="0" lang="es-ES_tradnl" altLang="ja-JP" sz="18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2339975" y="2133600"/>
            <a:ext cx="1655763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OBJETIVO:</a:t>
            </a:r>
          </a:p>
        </p:txBody>
      </p:sp>
      <p:sp>
        <p:nvSpPr>
          <p:cNvPr id="509961" name="Text Box 9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09962" name="Picture 10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509965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-26988"/>
            <a:ext cx="4648200" cy="838201"/>
          </a:xfrm>
          <a:noFill/>
          <a:ln/>
        </p:spPr>
        <p:txBody>
          <a:bodyPr/>
          <a:lstStyle/>
          <a:p>
            <a:r>
              <a:rPr lang="es-ES_tradnl" sz="2200" b="1"/>
              <a:t>PROCESO I</a:t>
            </a:r>
          </a:p>
        </p:txBody>
      </p:sp>
      <p:sp>
        <p:nvSpPr>
          <p:cNvPr id="509967" name="Text Box 15"/>
          <p:cNvSpPr txBox="1">
            <a:spLocks noChangeArrowheads="1"/>
          </p:cNvSpPr>
          <p:nvPr/>
        </p:nvSpPr>
        <p:spPr bwMode="auto">
          <a:xfrm>
            <a:off x="539750" y="2924175"/>
            <a:ext cx="4895850" cy="2847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MX" sz="1800" b="1">
                <a:latin typeface="Arial" charset="0"/>
              </a:rPr>
              <a:t>Identificar los requerimientos y características de los proyectos de obra pública que se pretende ejecutar, con base en las necesidades y objetivos a cumplir, para conformar un programa de obras públicas y servicios, factible de desarrollar en un periodo establecido de acuerdo a las prioridades y realizar las previsiones para obtener los recursos necesarios para ejecutarlas.</a:t>
            </a:r>
            <a:r>
              <a:rPr kumimoji="0" lang="es-MX" sz="1800">
                <a:latin typeface="Arial" charset="0"/>
              </a:rPr>
              <a:t> </a:t>
            </a:r>
            <a:endParaRPr kumimoji="0" lang="es-ES_tradnl" sz="1800">
              <a:latin typeface="Arial" charset="0"/>
            </a:endParaRPr>
          </a:p>
        </p:txBody>
      </p:sp>
      <p:pic>
        <p:nvPicPr>
          <p:cNvPr id="509969" name="Picture 17" descr="planeac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2420938"/>
            <a:ext cx="3055937" cy="2905125"/>
          </a:xfrm>
          <a:prstGeom prst="rect">
            <a:avLst/>
          </a:prstGeom>
          <a:noFill/>
        </p:spPr>
      </p:pic>
      <p:sp>
        <p:nvSpPr>
          <p:cNvPr id="509970" name="Text Box 18"/>
          <p:cNvSpPr txBox="1">
            <a:spLocks noChangeArrowheads="1"/>
          </p:cNvSpPr>
          <p:nvPr/>
        </p:nvSpPr>
        <p:spPr bwMode="auto">
          <a:xfrm>
            <a:off x="3059113" y="6432550"/>
            <a:ext cx="13414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Contenido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09971" name="Picture 19" descr="MCj0432675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0363" y="6281738"/>
            <a:ext cx="447675" cy="57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99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99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20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50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animBg="1"/>
      <p:bldP spid="509958" grpId="0" animBg="1"/>
      <p:bldP spid="509965" grpId="0"/>
      <p:bldP spid="5099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44450"/>
            <a:ext cx="2847975" cy="838200"/>
          </a:xfrm>
        </p:spPr>
        <p:txBody>
          <a:bodyPr/>
          <a:lstStyle/>
          <a:p>
            <a:r>
              <a:rPr lang="es-ES_tradnl" sz="2200" b="1"/>
              <a:t>PROCESO II</a:t>
            </a:r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2555875" y="1046163"/>
            <a:ext cx="3960813" cy="366712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LICITACIÓN Y CONTRATACI</a:t>
            </a:r>
            <a:r>
              <a:rPr kumimoji="0" lang="es-ES_tradnl" altLang="ja-JP" sz="1800" b="1">
                <a:latin typeface="Arial" charset="0"/>
                <a:ea typeface="ＭＳ Ｐゴシック" pitchFamily="34" charset="-128"/>
              </a:rPr>
              <a:t>ÓN</a:t>
            </a:r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auto">
          <a:xfrm>
            <a:off x="2057400" y="1962150"/>
            <a:ext cx="16510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OBJETIVO:</a:t>
            </a:r>
          </a:p>
        </p:txBody>
      </p:sp>
      <p:sp>
        <p:nvSpPr>
          <p:cNvPr id="513035" name="Text Box 11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13036" name="Picture 12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513037" name="Text Box 13"/>
          <p:cNvSpPr txBox="1">
            <a:spLocks noChangeArrowheads="1"/>
          </p:cNvSpPr>
          <p:nvPr/>
        </p:nvSpPr>
        <p:spPr bwMode="auto">
          <a:xfrm>
            <a:off x="755650" y="2781300"/>
            <a:ext cx="3816350" cy="2847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MX" sz="1800" b="1">
                <a:latin typeface="Arial" charset="0"/>
              </a:rPr>
              <a:t>Asegurar que las obras públicas y servicios relacionados con las mismas que las dependencias y entidades deban realizar a través de terceros, garanticen al Estado las mejores condiciones disponibles en cuanto a precio, calidad, financiamiento, oportunidad y demás circunstancias pertinentes.</a:t>
            </a:r>
            <a:endParaRPr kumimoji="0" lang="es-ES_tradnl" sz="1800" b="1">
              <a:latin typeface="Arial" charset="0"/>
            </a:endParaRPr>
          </a:p>
        </p:txBody>
      </p:sp>
      <p:pic>
        <p:nvPicPr>
          <p:cNvPr id="513039" name="Picture 15" descr="a76c56675542b6383c7d161dbcfaff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628775"/>
            <a:ext cx="3405188" cy="2252663"/>
          </a:xfrm>
          <a:prstGeom prst="rect">
            <a:avLst/>
          </a:prstGeom>
          <a:noFill/>
        </p:spPr>
      </p:pic>
      <p:pic>
        <p:nvPicPr>
          <p:cNvPr id="513046" name="Picture 22" descr="contrato-de-ejecucion-de-obr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762375"/>
            <a:ext cx="3095625" cy="3095625"/>
          </a:xfrm>
          <a:prstGeom prst="rect">
            <a:avLst/>
          </a:prstGeom>
          <a:noFill/>
        </p:spPr>
      </p:pic>
      <p:sp>
        <p:nvSpPr>
          <p:cNvPr id="513047" name="Text Box 23"/>
          <p:cNvSpPr txBox="1">
            <a:spLocks noChangeArrowheads="1"/>
          </p:cNvSpPr>
          <p:nvPr/>
        </p:nvSpPr>
        <p:spPr bwMode="auto">
          <a:xfrm>
            <a:off x="3059113" y="6432550"/>
            <a:ext cx="13414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Contenido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13048" name="Picture 24" descr="MCj04326750000[1]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4325" y="6281738"/>
            <a:ext cx="447675" cy="57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51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/>
      <p:bldP spid="513028" grpId="0" animBg="1"/>
      <p:bldP spid="513030" grpId="0" animBg="1"/>
      <p:bldP spid="5130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-26988"/>
            <a:ext cx="4648200" cy="838201"/>
          </a:xfrm>
        </p:spPr>
        <p:txBody>
          <a:bodyPr/>
          <a:lstStyle/>
          <a:p>
            <a:r>
              <a:rPr lang="es-ES" sz="2200" b="1"/>
              <a:t>PROCESO III</a:t>
            </a:r>
            <a:endParaRPr lang="es-ES_tradnl" sz="2200" b="1"/>
          </a:p>
        </p:txBody>
      </p:sp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55875" y="1052513"/>
            <a:ext cx="3960813" cy="366712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EJECUCI</a:t>
            </a:r>
            <a:r>
              <a:rPr kumimoji="0" lang="es-ES_tradnl" altLang="ja-JP" sz="1800" b="1">
                <a:latin typeface="Arial" charset="0"/>
                <a:ea typeface="ＭＳ Ｐゴシック" pitchFamily="34" charset="-128"/>
              </a:rPr>
              <a:t>ÓN DE LOS TRABAJOS</a:t>
            </a:r>
          </a:p>
        </p:txBody>
      </p:sp>
      <p:sp>
        <p:nvSpPr>
          <p:cNvPr id="518149" name="Text Box 5"/>
          <p:cNvSpPr txBox="1">
            <a:spLocks noChangeArrowheads="1"/>
          </p:cNvSpPr>
          <p:nvPr/>
        </p:nvSpPr>
        <p:spPr bwMode="auto">
          <a:xfrm>
            <a:off x="1692275" y="1557338"/>
            <a:ext cx="1655763" cy="376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OBJETIVO:</a:t>
            </a:r>
          </a:p>
        </p:txBody>
      </p:sp>
      <p:sp>
        <p:nvSpPr>
          <p:cNvPr id="518156" name="Text Box 12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18157" name="Picture 13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518158" name="Text Box 14"/>
          <p:cNvSpPr txBox="1">
            <a:spLocks noChangeArrowheads="1"/>
          </p:cNvSpPr>
          <p:nvPr/>
        </p:nvSpPr>
        <p:spPr bwMode="auto">
          <a:xfrm>
            <a:off x="539750" y="2087563"/>
            <a:ext cx="3455988" cy="4221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MX" sz="1800" b="1">
                <a:latin typeface="Arial" charset="0"/>
              </a:rPr>
              <a:t>Garantizar que la ejecución de los trabajos contratados se realice con base a las especificaciones contenidas en el contrato y sus anexos, de acuerdo a los planos del proyecto, en tiempo, costo y calidad implementando los mecanismos de control procedentes para que los precios e importes aprobados permanezcan vigentes durante el proceso de ejecución hasta el finiquito de los trabajos.</a:t>
            </a:r>
            <a:r>
              <a:rPr kumimoji="0" lang="es-ES" sz="1800" b="1">
                <a:latin typeface="Arial" charset="0"/>
              </a:rPr>
              <a:t> </a:t>
            </a:r>
            <a:endParaRPr kumimoji="0" lang="es-ES_tradnl" sz="1800" b="1">
              <a:latin typeface="Arial" charset="0"/>
            </a:endParaRPr>
          </a:p>
        </p:txBody>
      </p:sp>
      <p:pic>
        <p:nvPicPr>
          <p:cNvPr id="518162" name="Picture 18" descr="escaparate_civi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2492375"/>
            <a:ext cx="4681537" cy="2827338"/>
          </a:xfrm>
          <a:prstGeom prst="rect">
            <a:avLst/>
          </a:prstGeom>
          <a:noFill/>
        </p:spPr>
      </p:pic>
      <p:sp>
        <p:nvSpPr>
          <p:cNvPr id="518163" name="Text Box 19"/>
          <p:cNvSpPr txBox="1">
            <a:spLocks noChangeArrowheads="1"/>
          </p:cNvSpPr>
          <p:nvPr/>
        </p:nvSpPr>
        <p:spPr bwMode="auto">
          <a:xfrm>
            <a:off x="3059113" y="6432550"/>
            <a:ext cx="13414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Contenido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18164" name="Picture 20" descr="MCj0432675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0363" y="6281738"/>
            <a:ext cx="447675" cy="57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20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51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/>
      <p:bldP spid="518147" grpId="0" animBg="1"/>
      <p:bldP spid="518149" grpId="0" animBg="1"/>
      <p:bldP spid="5181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2590800" y="1052513"/>
            <a:ext cx="3960813" cy="366712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RECEPCI</a:t>
            </a:r>
            <a:r>
              <a:rPr kumimoji="0" lang="es-ES_tradnl" altLang="ja-JP" sz="1800" b="1">
                <a:latin typeface="Arial" charset="0"/>
                <a:ea typeface="ＭＳ Ｐゴシック" pitchFamily="34" charset="-128"/>
              </a:rPr>
              <a:t>ÓN DE LOS TRABAJOS</a:t>
            </a:r>
          </a:p>
        </p:txBody>
      </p:sp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1547813" y="1846263"/>
            <a:ext cx="1651000" cy="376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OBJETIVO:</a:t>
            </a:r>
          </a:p>
        </p:txBody>
      </p:sp>
      <p:sp>
        <p:nvSpPr>
          <p:cNvPr id="523344" name="Text Box 80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23345" name="Picture 81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523346" name="Text Box 82"/>
          <p:cNvSpPr txBox="1">
            <a:spLocks noChangeArrowheads="1"/>
          </p:cNvSpPr>
          <p:nvPr/>
        </p:nvSpPr>
        <p:spPr bwMode="auto">
          <a:xfrm>
            <a:off x="323850" y="2565400"/>
            <a:ext cx="4032250" cy="3397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Verificar que los trabajos que entregue el contratista al término del proceso de ejecución del proyecto de obra pública, cubran con los requisitos y condiciones estipuladas en el contrato y en la normatividad aplicable y formalizar la extinción de los derechos y obligaciones contratadas al amparo de la Ley de Obras Públicas y Servicios Relacionados con las Mismas y su reglamento.</a:t>
            </a:r>
          </a:p>
        </p:txBody>
      </p:sp>
      <p:pic>
        <p:nvPicPr>
          <p:cNvPr id="523348" name="Picture 84" descr="recepcion_obras_toy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557338"/>
            <a:ext cx="3025775" cy="2270125"/>
          </a:xfrm>
          <a:prstGeom prst="rect">
            <a:avLst/>
          </a:prstGeom>
          <a:noFill/>
        </p:spPr>
      </p:pic>
      <p:pic>
        <p:nvPicPr>
          <p:cNvPr id="523350" name="Picture 86" descr="CIMG28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4005263"/>
            <a:ext cx="2951163" cy="2212975"/>
          </a:xfrm>
          <a:prstGeom prst="rect">
            <a:avLst/>
          </a:prstGeom>
          <a:noFill/>
        </p:spPr>
      </p:pic>
      <p:sp>
        <p:nvSpPr>
          <p:cNvPr id="523354" name="Rectangle 90"/>
          <p:cNvSpPr>
            <a:spLocks noGrp="1" noChangeArrowheads="1"/>
          </p:cNvSpPr>
          <p:nvPr>
            <p:ph type="title"/>
          </p:nvPr>
        </p:nvSpPr>
        <p:spPr>
          <a:xfrm>
            <a:off x="211138" y="115888"/>
            <a:ext cx="2847975" cy="647700"/>
          </a:xfrm>
          <a:noFill/>
          <a:ln/>
        </p:spPr>
        <p:txBody>
          <a:bodyPr/>
          <a:lstStyle/>
          <a:p>
            <a:r>
              <a:rPr lang="es-ES_tradnl" sz="2200" b="1"/>
              <a:t>PROCESO IV</a:t>
            </a:r>
          </a:p>
        </p:txBody>
      </p:sp>
      <p:sp>
        <p:nvSpPr>
          <p:cNvPr id="523355" name="Text Box 91"/>
          <p:cNvSpPr txBox="1">
            <a:spLocks noChangeArrowheads="1"/>
          </p:cNvSpPr>
          <p:nvPr/>
        </p:nvSpPr>
        <p:spPr bwMode="auto">
          <a:xfrm>
            <a:off x="3132138" y="6459538"/>
            <a:ext cx="13414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Contenido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23356" name="Picture 92" descr="MCj04326750000[1]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6308725"/>
            <a:ext cx="447675" cy="5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33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33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52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52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animBg="1"/>
      <p:bldP spid="523269" grpId="0" animBg="1"/>
      <p:bldP spid="523346" grpId="0" animBg="1"/>
      <p:bldP spid="5233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03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54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03143" name="Rectangle 3"/>
          <p:cNvSpPr>
            <a:spLocks noChangeArrowheads="1"/>
          </p:cNvSpPr>
          <p:nvPr/>
        </p:nvSpPr>
        <p:spPr bwMode="auto">
          <a:xfrm>
            <a:off x="-468313" y="-26988"/>
            <a:ext cx="5000626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kumimoji="0" lang="es-MX" sz="2600" b="1">
                <a:solidFill>
                  <a:schemeClr val="tx2"/>
                </a:solidFill>
                <a:latin typeface="Arial" charset="0"/>
                <a:ea typeface="Osaka" pitchFamily="1" charset="-128"/>
              </a:rPr>
              <a:t>LOPSRM </a:t>
            </a:r>
            <a:br>
              <a:rPr kumimoji="0" lang="es-MX" sz="2600" b="1">
                <a:solidFill>
                  <a:schemeClr val="tx2"/>
                </a:solidFill>
                <a:latin typeface="Arial" charset="0"/>
                <a:ea typeface="Osaka" pitchFamily="1" charset="-128"/>
              </a:rPr>
            </a:br>
            <a:r>
              <a:rPr kumimoji="0" lang="es-MX" sz="2600" b="1">
                <a:solidFill>
                  <a:schemeClr val="tx2"/>
                </a:solidFill>
                <a:latin typeface="Arial" charset="0"/>
                <a:ea typeface="Osaka" pitchFamily="1" charset="-128"/>
              </a:rPr>
              <a:t>Reformas al Reglamento</a:t>
            </a:r>
          </a:p>
        </p:txBody>
      </p:sp>
      <p:sp>
        <p:nvSpPr>
          <p:cNvPr id="603146" name="Text Box 10"/>
          <p:cNvSpPr txBox="1">
            <a:spLocks noChangeArrowheads="1"/>
          </p:cNvSpPr>
          <p:nvPr/>
        </p:nvSpPr>
        <p:spPr bwMode="auto">
          <a:xfrm>
            <a:off x="323850" y="904875"/>
            <a:ext cx="4103688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FF66"/>
                </a:solidFill>
                <a:latin typeface="Arial" charset="0"/>
              </a:rPr>
              <a:t>Principales reformas</a:t>
            </a:r>
          </a:p>
        </p:txBody>
      </p:sp>
      <p:sp>
        <p:nvSpPr>
          <p:cNvPr id="603148" name="Text Box 12"/>
          <p:cNvSpPr txBox="1">
            <a:spLocks noChangeArrowheads="1"/>
          </p:cNvSpPr>
          <p:nvPr/>
        </p:nvSpPr>
        <p:spPr bwMode="auto">
          <a:xfrm>
            <a:off x="468313" y="1543050"/>
            <a:ext cx="8315325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100" b="1">
                <a:solidFill>
                  <a:srgbClr val="00FFFF"/>
                </a:solidFill>
                <a:latin typeface="Arial" charset="0"/>
              </a:rPr>
              <a:t>Se definen:</a:t>
            </a:r>
          </a:p>
          <a:p>
            <a:pPr>
              <a:spcBef>
                <a:spcPct val="20000"/>
              </a:spcBef>
            </a:pPr>
            <a:endParaRPr lang="es-ES" sz="2100" b="1">
              <a:solidFill>
                <a:srgbClr val="00FFFF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sz="2100" b="1">
                <a:solidFill>
                  <a:srgbClr val="00FFFF"/>
                </a:solidFill>
                <a:latin typeface="Arial" charset="0"/>
              </a:rPr>
              <a:t>Amortización programada (Tipo de contratación)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sz="2100" b="1">
                <a:solidFill>
                  <a:srgbClr val="00FFFF"/>
                </a:solidFill>
                <a:latin typeface="Arial" charset="0"/>
              </a:rPr>
              <a:t>Áreas responsables de los procesos (Contratación, ejecución, requirente y técnica).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sz="2100" b="1">
                <a:solidFill>
                  <a:srgbClr val="00FFFF"/>
                </a:solidFill>
                <a:latin typeface="Arial" charset="0"/>
              </a:rPr>
              <a:t>Caso fortuito o fuerza mayor.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sz="2100" b="1">
                <a:solidFill>
                  <a:srgbClr val="00FFFF"/>
                </a:solidFill>
                <a:latin typeface="Arial" charset="0"/>
              </a:rPr>
              <a:t>Investigación de mercado.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sz="2100" b="1">
                <a:solidFill>
                  <a:srgbClr val="00FFFF"/>
                </a:solidFill>
                <a:latin typeface="Arial" charset="0"/>
              </a:rPr>
              <a:t>Monto total ejercido.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sz="2100" b="1">
                <a:solidFill>
                  <a:srgbClr val="00FFFF"/>
                </a:solidFill>
                <a:latin typeface="Arial" charset="0"/>
              </a:rPr>
              <a:t>Presupuesto autorizado.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sz="2100" b="1">
                <a:solidFill>
                  <a:srgbClr val="00FFFF"/>
                </a:solidFill>
                <a:latin typeface="Arial" charset="0"/>
              </a:rPr>
              <a:t>Proyecto de convocatoria.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sz="2100" b="1">
                <a:solidFill>
                  <a:srgbClr val="00FFFF"/>
                </a:solidFill>
                <a:latin typeface="Arial" charset="0"/>
              </a:rPr>
              <a:t>Sobre cerrado.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6988"/>
            <a:ext cx="4648200" cy="838201"/>
          </a:xfrm>
        </p:spPr>
        <p:txBody>
          <a:bodyPr/>
          <a:lstStyle/>
          <a:p>
            <a:r>
              <a:rPr lang="es-ES" sz="2200" b="1"/>
              <a:t>PROCESO V</a:t>
            </a:r>
            <a:endParaRPr lang="es-ES_tradnl" sz="2200" b="1"/>
          </a:p>
        </p:txBody>
      </p:sp>
      <p:sp>
        <p:nvSpPr>
          <p:cNvPr id="525315" name="Text Box 3"/>
          <p:cNvSpPr txBox="1">
            <a:spLocks noChangeArrowheads="1"/>
          </p:cNvSpPr>
          <p:nvPr/>
        </p:nvSpPr>
        <p:spPr bwMode="auto">
          <a:xfrm>
            <a:off x="3227388" y="1125538"/>
            <a:ext cx="2713037" cy="366712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PAGO DE OBRA</a:t>
            </a:r>
            <a:endParaRPr kumimoji="0" lang="es-ES_tradnl" altLang="ja-JP" sz="18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1476375" y="1844675"/>
            <a:ext cx="1584325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OBJETIVO:</a:t>
            </a:r>
          </a:p>
        </p:txBody>
      </p:sp>
      <p:sp>
        <p:nvSpPr>
          <p:cNvPr id="525324" name="Text Box 12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25325" name="Picture 13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525326" name="Text Box 14"/>
          <p:cNvSpPr txBox="1">
            <a:spLocks noChangeArrowheads="1"/>
          </p:cNvSpPr>
          <p:nvPr/>
        </p:nvSpPr>
        <p:spPr bwMode="auto">
          <a:xfrm>
            <a:off x="539750" y="2741613"/>
            <a:ext cx="3600450" cy="2847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MX" sz="1800" b="1">
                <a:latin typeface="Arial" charset="0"/>
              </a:rPr>
              <a:t>Remunerar a los contratistas los trabajos de obra pública y/o de servicios relacionados con las mismas que hayan ejecutado en cumplimiento a un contrato,  en las condiciones y plazos establecidos en la Ley de Obras Públicas y Servicios Relacionados con las Mismas</a:t>
            </a:r>
            <a:r>
              <a:rPr kumimoji="0" lang="es-ES" sz="1800" b="1">
                <a:latin typeface="Arial" charset="0"/>
              </a:rPr>
              <a:t> </a:t>
            </a:r>
            <a:endParaRPr kumimoji="0" lang="es-ES_tradnl" sz="1800" b="1">
              <a:latin typeface="Arial" charset="0"/>
            </a:endParaRPr>
          </a:p>
        </p:txBody>
      </p:sp>
      <p:pic>
        <p:nvPicPr>
          <p:cNvPr id="525328" name="Picture 16" descr="sin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492375"/>
            <a:ext cx="3779837" cy="2832100"/>
          </a:xfrm>
          <a:prstGeom prst="rect">
            <a:avLst/>
          </a:prstGeom>
          <a:noFill/>
        </p:spPr>
      </p:pic>
      <p:sp>
        <p:nvSpPr>
          <p:cNvPr id="525329" name="Text Box 17"/>
          <p:cNvSpPr txBox="1">
            <a:spLocks noChangeArrowheads="1"/>
          </p:cNvSpPr>
          <p:nvPr/>
        </p:nvSpPr>
        <p:spPr bwMode="auto">
          <a:xfrm>
            <a:off x="3132138" y="6432550"/>
            <a:ext cx="13414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Contenido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25330" name="Picture 18" descr="MCj0432675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6281738"/>
            <a:ext cx="447675" cy="57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52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52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/>
      <p:bldP spid="525315" grpId="0" animBg="1"/>
      <p:bldP spid="525317" grpId="0" animBg="1"/>
      <p:bldP spid="5253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4648200" cy="838200"/>
          </a:xfrm>
        </p:spPr>
        <p:txBody>
          <a:bodyPr/>
          <a:lstStyle/>
          <a:p>
            <a:r>
              <a:rPr lang="es-ES" sz="2200" b="1"/>
              <a:t>PROCESO VI</a:t>
            </a:r>
            <a:endParaRPr lang="es-ES_tradnl" sz="2200" b="1"/>
          </a:p>
        </p:txBody>
      </p:sp>
      <p:sp>
        <p:nvSpPr>
          <p:cNvPr id="529411" name="Text Box 3"/>
          <p:cNvSpPr txBox="1">
            <a:spLocks noChangeArrowheads="1"/>
          </p:cNvSpPr>
          <p:nvPr/>
        </p:nvSpPr>
        <p:spPr bwMode="auto">
          <a:xfrm>
            <a:off x="1882775" y="1052513"/>
            <a:ext cx="5353050" cy="641350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MX" altLang="ja-JP" sz="1800" b="1">
                <a:latin typeface="Arial" charset="0"/>
                <a:ea typeface="ＭＳ Ｐゴシック" pitchFamily="34" charset="-128"/>
              </a:rPr>
              <a:t>SUSPENSIÓN, TERMINACIÓN ANTICIPADA Y RESCISIÓN DE CONTRATOS</a:t>
            </a:r>
            <a:r>
              <a:rPr kumimoji="0" lang="es-ES" altLang="ja-JP" sz="1800" b="1">
                <a:latin typeface="Arial" charset="0"/>
                <a:ea typeface="ＭＳ Ｐゴシック" pitchFamily="34" charset="-128"/>
              </a:rPr>
              <a:t> </a:t>
            </a:r>
            <a:endParaRPr kumimoji="0" lang="es-ES_tradnl" altLang="ja-JP" sz="18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9413" name="Text Box 5"/>
          <p:cNvSpPr txBox="1">
            <a:spLocks noChangeArrowheads="1"/>
          </p:cNvSpPr>
          <p:nvPr/>
        </p:nvSpPr>
        <p:spPr bwMode="auto">
          <a:xfrm>
            <a:off x="1912938" y="1916113"/>
            <a:ext cx="1651000" cy="376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OBJETIVO:</a:t>
            </a:r>
          </a:p>
        </p:txBody>
      </p:sp>
      <p:sp>
        <p:nvSpPr>
          <p:cNvPr id="529419" name="Text Box 11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29420" name="Picture 12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529421" name="Text Box 13"/>
          <p:cNvSpPr txBox="1">
            <a:spLocks noChangeArrowheads="1"/>
          </p:cNvSpPr>
          <p:nvPr/>
        </p:nvSpPr>
        <p:spPr bwMode="auto">
          <a:xfrm>
            <a:off x="468313" y="2492375"/>
            <a:ext cx="4608512" cy="3671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MX" sz="1800" b="1">
                <a:latin typeface="Arial" charset="0"/>
              </a:rPr>
              <a:t>Aplicar la alternativa regulada por la Ley de Obras Públicas y Servicios Relacionados con las Mismas, para enfrentar circunstancias específicas prevalecientes durante la ejecución de la obra pública y/o servicios relacionados con las mismas, contratada por la dependencia o entidad, que permite evaluar opciones de solución, en las que por causa justificada se decida la reanudación de los trabajos o la rescisión administrativa del contrato.</a:t>
            </a:r>
            <a:r>
              <a:rPr kumimoji="0" lang="es-ES" sz="1800" b="1">
                <a:latin typeface="Arial" charset="0"/>
              </a:rPr>
              <a:t> </a:t>
            </a:r>
            <a:endParaRPr kumimoji="0" lang="es-ES_tradnl" sz="1800" b="1">
              <a:latin typeface="Arial" charset="0"/>
            </a:endParaRPr>
          </a:p>
        </p:txBody>
      </p:sp>
      <p:pic>
        <p:nvPicPr>
          <p:cNvPr id="529423" name="Picture 15" descr="la_vall_fosca_tocada_de_mort196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2852738"/>
            <a:ext cx="3671888" cy="2754312"/>
          </a:xfrm>
          <a:prstGeom prst="rect">
            <a:avLst/>
          </a:prstGeom>
          <a:noFill/>
        </p:spPr>
      </p:pic>
      <p:sp>
        <p:nvSpPr>
          <p:cNvPr id="529424" name="Text Box 16"/>
          <p:cNvSpPr txBox="1">
            <a:spLocks noChangeArrowheads="1"/>
          </p:cNvSpPr>
          <p:nvPr/>
        </p:nvSpPr>
        <p:spPr bwMode="auto">
          <a:xfrm>
            <a:off x="3132138" y="6432550"/>
            <a:ext cx="13414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Contenido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29425" name="Picture 17" descr="MCj0432675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6281738"/>
            <a:ext cx="447675" cy="57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20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5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/>
      <p:bldP spid="529411" grpId="0" animBg="1"/>
      <p:bldP spid="529413" grpId="0" animBg="1"/>
      <p:bldP spid="5294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838200"/>
          </a:xfrm>
        </p:spPr>
        <p:txBody>
          <a:bodyPr/>
          <a:lstStyle/>
          <a:p>
            <a:r>
              <a:rPr lang="es-ES" sz="2200" b="1"/>
              <a:t>PROCESO VII</a:t>
            </a:r>
            <a:endParaRPr lang="es-ES_tradnl" sz="2200" b="1"/>
          </a:p>
        </p:txBody>
      </p:sp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2195513" y="1052513"/>
            <a:ext cx="4729162" cy="641350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MX" sz="1800" b="1">
                <a:latin typeface="Arial" charset="0"/>
              </a:rPr>
              <a:t>REALIZACIÓN DE OBRAS PÚBLICAS POR ADMINISTRACIÓN DIRECTA </a:t>
            </a:r>
            <a:endParaRPr kumimoji="0" lang="es-ES_tradnl" altLang="ja-JP" sz="18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1912938" y="2044700"/>
            <a:ext cx="1579562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OBJETIVO:</a:t>
            </a:r>
          </a:p>
        </p:txBody>
      </p:sp>
      <p:sp>
        <p:nvSpPr>
          <p:cNvPr id="533522" name="Text Box 18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33523" name="Picture 19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533524" name="Text Box 20"/>
          <p:cNvSpPr txBox="1">
            <a:spLocks noChangeArrowheads="1"/>
          </p:cNvSpPr>
          <p:nvPr/>
        </p:nvSpPr>
        <p:spPr bwMode="auto">
          <a:xfrm>
            <a:off x="468313" y="2636838"/>
            <a:ext cx="4608512" cy="3397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MX" sz="1800" b="1">
                <a:latin typeface="Arial" charset="0"/>
              </a:rPr>
              <a:t>Realizar obra pública en términos de la normatividad en vigor, conforme un proyecto ejecutivo, programa y asignación presupuestal autorizados, cuando el área responsable de la ejecución de los trabajos, posea la capacidad técnica y elementos necesarios para su realización, consistentes en maquinaria y equipo de construcción y personal técnico, según sea el caso, que se requieran para el desarrollo de los trabajos respectivos.</a:t>
            </a:r>
            <a:r>
              <a:rPr kumimoji="0" lang="es-ES" sz="1800" b="1">
                <a:latin typeface="Arial" charset="0"/>
              </a:rPr>
              <a:t> </a:t>
            </a:r>
            <a:endParaRPr kumimoji="0" lang="es-ES_tradnl" sz="1800" b="1">
              <a:latin typeface="Arial" charset="0"/>
            </a:endParaRPr>
          </a:p>
        </p:txBody>
      </p:sp>
      <p:pic>
        <p:nvPicPr>
          <p:cNvPr id="533526" name="Picture 22" descr="ingenier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205038"/>
            <a:ext cx="2857500" cy="3790950"/>
          </a:xfrm>
          <a:prstGeom prst="rect">
            <a:avLst/>
          </a:prstGeom>
          <a:noFill/>
        </p:spPr>
      </p:pic>
      <p:sp>
        <p:nvSpPr>
          <p:cNvPr id="533527" name="Text Box 23"/>
          <p:cNvSpPr txBox="1">
            <a:spLocks noChangeArrowheads="1"/>
          </p:cNvSpPr>
          <p:nvPr/>
        </p:nvSpPr>
        <p:spPr bwMode="auto">
          <a:xfrm>
            <a:off x="3132138" y="6432550"/>
            <a:ext cx="13414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Contenido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33528" name="Picture 24" descr="MCj0432675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6281738"/>
            <a:ext cx="447675" cy="57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20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53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/>
      <p:bldP spid="533507" grpId="0" animBg="1"/>
      <p:bldP spid="533509" grpId="0" animBg="1"/>
      <p:bldP spid="5335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2579688" y="1052513"/>
            <a:ext cx="3984625" cy="366712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COMITÉS DE OBRA PÚBLICA</a:t>
            </a:r>
            <a:endParaRPr kumimoji="0" lang="es-ES_tradnl" altLang="ja-JP" sz="18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1908175" y="1628775"/>
            <a:ext cx="1584325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OBJETIVO:</a:t>
            </a:r>
          </a:p>
        </p:txBody>
      </p:sp>
      <p:sp>
        <p:nvSpPr>
          <p:cNvPr id="535572" name="Text Box 20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35573" name="Picture 21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535574" name="Text Box 22"/>
          <p:cNvSpPr txBox="1">
            <a:spLocks noChangeArrowheads="1"/>
          </p:cNvSpPr>
          <p:nvPr/>
        </p:nvSpPr>
        <p:spPr bwMode="auto">
          <a:xfrm>
            <a:off x="396875" y="2219325"/>
            <a:ext cx="4535488" cy="394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Difundir y consolidar en las dependencias y entidades de la APF el establecimiento, creación, funciones mínimas, integración, funciones de integrantes, consideraciones previas y durante la celebración de reuniones, asimismo los informes trimestrales a rendir por parte de los Comités de Obras Públicas, en dependencias y entidades que atendiendo sus cantidades de obras públicas y servicios relacionados con las mismas, opten por su establecimiento o creación.</a:t>
            </a:r>
          </a:p>
        </p:txBody>
      </p:sp>
      <p:sp>
        <p:nvSpPr>
          <p:cNvPr id="535575" name="Rectangle 2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4648200" cy="838200"/>
          </a:xfrm>
          <a:noFill/>
          <a:ln/>
        </p:spPr>
        <p:txBody>
          <a:bodyPr/>
          <a:lstStyle/>
          <a:p>
            <a:r>
              <a:rPr lang="es-ES" sz="2200" b="1"/>
              <a:t>PROCESO VIII</a:t>
            </a:r>
            <a:endParaRPr lang="es-ES_tradnl" sz="2200" b="1"/>
          </a:p>
        </p:txBody>
      </p:sp>
      <p:pic>
        <p:nvPicPr>
          <p:cNvPr id="535577" name="Picture 25" descr="Comite_de_Coordinac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3068638"/>
            <a:ext cx="3671887" cy="2012950"/>
          </a:xfrm>
          <a:prstGeom prst="rect">
            <a:avLst/>
          </a:prstGeom>
          <a:noFill/>
        </p:spPr>
      </p:pic>
      <p:sp>
        <p:nvSpPr>
          <p:cNvPr id="535578" name="Text Box 26"/>
          <p:cNvSpPr txBox="1">
            <a:spLocks noChangeArrowheads="1"/>
          </p:cNvSpPr>
          <p:nvPr/>
        </p:nvSpPr>
        <p:spPr bwMode="auto">
          <a:xfrm>
            <a:off x="3132138" y="6432550"/>
            <a:ext cx="13414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Contenido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35579" name="Picture 27" descr="MCj0432675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6281738"/>
            <a:ext cx="447675" cy="57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55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55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53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6" grpId="0" animBg="1"/>
      <p:bldP spid="535558" grpId="0" animBg="1"/>
      <p:bldP spid="535574" grpId="0" animBg="1"/>
      <p:bldP spid="5355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Text Box 2"/>
          <p:cNvSpPr txBox="1">
            <a:spLocks noChangeArrowheads="1"/>
          </p:cNvSpPr>
          <p:nvPr/>
        </p:nvSpPr>
        <p:spPr bwMode="auto">
          <a:xfrm>
            <a:off x="1116013" y="1125538"/>
            <a:ext cx="6840537" cy="641350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PLANEACI</a:t>
            </a:r>
            <a:r>
              <a:rPr kumimoji="0" lang="es-ES_tradnl" altLang="ja-JP" sz="1800" b="1">
                <a:latin typeface="Arial" charset="0"/>
                <a:ea typeface="ＭＳ Ｐゴシック" pitchFamily="34" charset="-128"/>
              </a:rPr>
              <a:t>ÓN, PROGRAMACIÓN Y PRESUPUESTACIÓN DE PROYECTOS DE OBRA PÚBLICA.</a:t>
            </a:r>
            <a:r>
              <a:rPr kumimoji="0" lang="es-ES" altLang="ja-JP" sz="1800" b="1">
                <a:latin typeface="Arial" charset="0"/>
                <a:ea typeface="ＭＳ Ｐゴシック" pitchFamily="34" charset="-128"/>
              </a:rPr>
              <a:t> </a:t>
            </a:r>
            <a:endParaRPr kumimoji="0" lang="es-ES_tradnl" altLang="ja-JP" sz="18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76517" name="Picture 5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165850"/>
            <a:ext cx="447675" cy="576263"/>
          </a:xfrm>
          <a:prstGeom prst="rect">
            <a:avLst/>
          </a:prstGeom>
          <a:noFill/>
        </p:spPr>
      </p:pic>
      <p:sp>
        <p:nvSpPr>
          <p:cNvPr id="57651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-26988"/>
            <a:ext cx="4648200" cy="838201"/>
          </a:xfrm>
          <a:noFill/>
          <a:ln/>
        </p:spPr>
        <p:txBody>
          <a:bodyPr/>
          <a:lstStyle/>
          <a:p>
            <a:r>
              <a:rPr lang="es-ES_tradnl" sz="2200" b="1"/>
              <a:t>PROCESO I</a:t>
            </a:r>
          </a:p>
        </p:txBody>
      </p:sp>
      <p:sp>
        <p:nvSpPr>
          <p:cNvPr id="576519" name="Text Box 7"/>
          <p:cNvSpPr txBox="1">
            <a:spLocks noChangeArrowheads="1"/>
          </p:cNvSpPr>
          <p:nvPr/>
        </p:nvSpPr>
        <p:spPr bwMode="auto">
          <a:xfrm>
            <a:off x="395288" y="3065463"/>
            <a:ext cx="8353425" cy="1063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PROCEDIMIENTO:</a:t>
            </a:r>
          </a:p>
          <a:p>
            <a:pPr algn="just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Planeación, programación y presupuestación de proyectos de obra pública</a:t>
            </a:r>
          </a:p>
        </p:txBody>
      </p:sp>
      <p:sp>
        <p:nvSpPr>
          <p:cNvPr id="576521" name="Text Box 9"/>
          <p:cNvSpPr txBox="1">
            <a:spLocks noChangeArrowheads="1"/>
          </p:cNvSpPr>
          <p:nvPr/>
        </p:nvSpPr>
        <p:spPr bwMode="auto">
          <a:xfrm>
            <a:off x="395288" y="4652963"/>
            <a:ext cx="8353425" cy="1063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DESCRIPCIÓN DE:</a:t>
            </a:r>
          </a:p>
          <a:p>
            <a:pPr algn="just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Integración y mantenimiento del registro único de contratistas de obras públicas</a:t>
            </a:r>
            <a:endParaRPr kumimoji="0" lang="es-ES_tradnl" sz="1800">
              <a:latin typeface="Arial" charset="0"/>
            </a:endParaRPr>
          </a:p>
        </p:txBody>
      </p:sp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395288" y="2260600"/>
            <a:ext cx="2160587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CONTENIDO:</a:t>
            </a:r>
            <a:endParaRPr kumimoji="0" lang="es-ES_tradnl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2000"/>
                                        <p:tgtEl>
                                          <p:spTgt spid="57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57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2000"/>
                                        <p:tgtEl>
                                          <p:spTgt spid="57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4" grpId="0" animBg="1"/>
      <p:bldP spid="576518" grpId="0"/>
      <p:bldP spid="576519" grpId="0" animBg="1"/>
      <p:bldP spid="576521" grpId="0" animBg="1"/>
      <p:bldP spid="5765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44450"/>
            <a:ext cx="2847975" cy="838200"/>
          </a:xfrm>
        </p:spPr>
        <p:txBody>
          <a:bodyPr/>
          <a:lstStyle/>
          <a:p>
            <a:r>
              <a:rPr lang="es-ES_tradnl" sz="2200" b="1"/>
              <a:t>PROCESO II</a:t>
            </a:r>
          </a:p>
        </p:txBody>
      </p:sp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2555875" y="1046163"/>
            <a:ext cx="3960813" cy="366712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LICITACIÓN Y CONTRATACI</a:t>
            </a:r>
            <a:r>
              <a:rPr kumimoji="0" lang="es-ES_tradnl" altLang="ja-JP" sz="1800" b="1">
                <a:latin typeface="Arial" charset="0"/>
                <a:ea typeface="ＭＳ Ｐゴシック" pitchFamily="34" charset="-128"/>
              </a:rPr>
              <a:t>ÓN</a:t>
            </a:r>
          </a:p>
        </p:txBody>
      </p:sp>
      <p:sp>
        <p:nvSpPr>
          <p:cNvPr id="578564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18669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CONTENIDO:</a:t>
            </a:r>
          </a:p>
        </p:txBody>
      </p:sp>
      <p:sp>
        <p:nvSpPr>
          <p:cNvPr id="578565" name="Text Box 5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78566" name="Picture 6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  <p:sp>
        <p:nvSpPr>
          <p:cNvPr id="578567" name="Text Box 7"/>
          <p:cNvSpPr txBox="1">
            <a:spLocks noChangeArrowheads="1"/>
          </p:cNvSpPr>
          <p:nvPr/>
        </p:nvSpPr>
        <p:spPr bwMode="auto">
          <a:xfrm>
            <a:off x="755650" y="2276475"/>
            <a:ext cx="7777163" cy="401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kumimoji="0" lang="es-ES_tradnl" sz="1600" b="1">
                <a:latin typeface="Arial" charset="0"/>
              </a:rPr>
              <a:t>PROCEDIMIENTOS:</a:t>
            </a:r>
          </a:p>
          <a:p>
            <a:pPr algn="just"/>
            <a:endParaRPr kumimoji="0" lang="es-ES_tradnl" sz="1600" b="1">
              <a:latin typeface="Arial" charset="0"/>
            </a:endParaRP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Solicitud y designación del testigo social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Participación del testigo social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Elaboración y publicación de proyecto de convocatoria en COMPRANET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Convocatoria a participar en la licitación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Junta de aclaraciones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Presentación y apertura de proposiciones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Evaluación de proposiciones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Fallo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Cancelación de licitación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Invitación a cuando menos tres personas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Adjudicación directa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Contratación entre dependencias y entidades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Elaboración y formalización del contrato</a:t>
            </a:r>
          </a:p>
          <a:p>
            <a:pPr algn="just">
              <a:buFontTx/>
              <a:buChar char="•"/>
            </a:pPr>
            <a:r>
              <a:rPr kumimoji="0" lang="es-ES_tradnl" sz="1600" b="1">
                <a:latin typeface="Arial" charset="0"/>
              </a:rPr>
              <a:t>Modificación del contrato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57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/>
      <p:bldP spid="578563" grpId="0" animBg="1"/>
      <p:bldP spid="578564" grpId="0" animBg="1"/>
      <p:bldP spid="5785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-26988"/>
            <a:ext cx="4648200" cy="838201"/>
          </a:xfrm>
        </p:spPr>
        <p:txBody>
          <a:bodyPr/>
          <a:lstStyle/>
          <a:p>
            <a:r>
              <a:rPr lang="es-ES" sz="2200" b="1"/>
              <a:t>PROCESO III</a:t>
            </a:r>
            <a:endParaRPr lang="es-ES_tradnl" sz="2200" b="1"/>
          </a:p>
        </p:txBody>
      </p:sp>
      <p:sp>
        <p:nvSpPr>
          <p:cNvPr id="580611" name="Text Box 3"/>
          <p:cNvSpPr txBox="1">
            <a:spLocks noChangeArrowheads="1"/>
          </p:cNvSpPr>
          <p:nvPr/>
        </p:nvSpPr>
        <p:spPr bwMode="auto">
          <a:xfrm>
            <a:off x="2555875" y="1052513"/>
            <a:ext cx="3960813" cy="366712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EJECUCI</a:t>
            </a:r>
            <a:r>
              <a:rPr kumimoji="0" lang="es-ES_tradnl" altLang="ja-JP" sz="1800" b="1">
                <a:latin typeface="Arial" charset="0"/>
                <a:ea typeface="ＭＳ Ｐゴシック" pitchFamily="34" charset="-128"/>
              </a:rPr>
              <a:t>ÓN DE LOS TRABAJOS</a:t>
            </a:r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611188" y="1684338"/>
            <a:ext cx="2374900" cy="376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1800" b="1">
                <a:latin typeface="Arial" charset="0"/>
              </a:rPr>
              <a:t>CONTENIDO:</a:t>
            </a:r>
          </a:p>
        </p:txBody>
      </p:sp>
      <p:sp>
        <p:nvSpPr>
          <p:cNvPr id="580613" name="Text Box 5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80614" name="Picture 6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  <p:sp>
        <p:nvSpPr>
          <p:cNvPr id="580615" name="Text Box 7"/>
          <p:cNvSpPr txBox="1">
            <a:spLocks noChangeArrowheads="1"/>
          </p:cNvSpPr>
          <p:nvPr/>
        </p:nvSpPr>
        <p:spPr bwMode="auto">
          <a:xfrm>
            <a:off x="539750" y="2409825"/>
            <a:ext cx="8353425" cy="3729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"/>
              </a:spcBef>
            </a:pPr>
            <a:r>
              <a:rPr kumimoji="0" lang="es-ES_tradnl" sz="1800" b="1">
                <a:latin typeface="Arial" charset="0"/>
              </a:rPr>
              <a:t>PROCEDIMIENTOS:</a:t>
            </a:r>
          </a:p>
          <a:p>
            <a:pPr algn="just">
              <a:spcBef>
                <a:spcPct val="5000"/>
              </a:spcBef>
            </a:pPr>
            <a:endParaRPr kumimoji="0" lang="es-ES_tradnl" sz="1800" b="1">
              <a:latin typeface="Arial" charset="0"/>
            </a:endParaRPr>
          </a:p>
          <a:p>
            <a:pPr algn="just">
              <a:spcBef>
                <a:spcPct val="5000"/>
              </a:spcBef>
              <a:spcAft>
                <a:spcPct val="25000"/>
              </a:spcAft>
              <a:buFontTx/>
              <a:buChar char="•"/>
            </a:pPr>
            <a:r>
              <a:rPr kumimoji="0" lang="es-ES_tradnl" sz="1800" b="1">
                <a:latin typeface="Arial" charset="0"/>
              </a:rPr>
              <a:t>Ejecución de los trabajos</a:t>
            </a:r>
          </a:p>
          <a:p>
            <a:pPr algn="just">
              <a:spcBef>
                <a:spcPct val="5000"/>
              </a:spcBef>
              <a:spcAft>
                <a:spcPct val="25000"/>
              </a:spcAft>
              <a:buFontTx/>
              <a:buChar char="•"/>
            </a:pPr>
            <a:r>
              <a:rPr kumimoji="0" lang="es-ES_tradnl" sz="1800" b="1">
                <a:latin typeface="Arial" charset="0"/>
              </a:rPr>
              <a:t>Registro en bitácora electrónica de obra pública</a:t>
            </a:r>
          </a:p>
          <a:p>
            <a:pPr algn="just">
              <a:spcBef>
                <a:spcPct val="5000"/>
              </a:spcBef>
              <a:spcAft>
                <a:spcPct val="25000"/>
              </a:spcAft>
              <a:buFontTx/>
              <a:buChar char="•"/>
            </a:pPr>
            <a:r>
              <a:rPr kumimoji="0" lang="es-ES_tradnl" sz="1800" b="1">
                <a:latin typeface="Arial" charset="0"/>
              </a:rPr>
              <a:t>Designación del residente de obra</a:t>
            </a:r>
          </a:p>
          <a:p>
            <a:pPr algn="just">
              <a:spcBef>
                <a:spcPct val="5000"/>
              </a:spcBef>
              <a:spcAft>
                <a:spcPct val="25000"/>
              </a:spcAft>
              <a:buFontTx/>
              <a:buChar char="•"/>
            </a:pPr>
            <a:r>
              <a:rPr kumimoji="0" lang="es-ES_tradnl" sz="1800" b="1">
                <a:latin typeface="Arial" charset="0"/>
              </a:rPr>
              <a:t>Designación del superintendente de construcción del contratista</a:t>
            </a:r>
          </a:p>
          <a:p>
            <a:pPr algn="just">
              <a:spcBef>
                <a:spcPct val="5000"/>
              </a:spcBef>
              <a:spcAft>
                <a:spcPct val="25000"/>
              </a:spcAft>
              <a:buFontTx/>
              <a:buChar char="•"/>
            </a:pPr>
            <a:r>
              <a:rPr kumimoji="0" lang="es-ES_tradnl" sz="1800" b="1">
                <a:latin typeface="Arial" charset="0"/>
              </a:rPr>
              <a:t>Supervisión de los trabajos</a:t>
            </a:r>
          </a:p>
          <a:p>
            <a:pPr algn="just">
              <a:spcBef>
                <a:spcPct val="5000"/>
              </a:spcBef>
              <a:spcAft>
                <a:spcPct val="25000"/>
              </a:spcAft>
              <a:buFontTx/>
              <a:buChar char="•"/>
            </a:pPr>
            <a:r>
              <a:rPr kumimoji="0" lang="es-ES_tradnl" sz="1800" b="1">
                <a:latin typeface="Arial" charset="0"/>
              </a:rPr>
              <a:t>Pruebas de calidad</a:t>
            </a:r>
          </a:p>
          <a:p>
            <a:pPr algn="just">
              <a:spcBef>
                <a:spcPct val="5000"/>
              </a:spcBef>
              <a:spcAft>
                <a:spcPct val="25000"/>
              </a:spcAft>
              <a:buFontTx/>
              <a:buChar char="•"/>
            </a:pPr>
            <a:r>
              <a:rPr kumimoji="0" lang="es-ES_tradnl" sz="1800" b="1">
                <a:latin typeface="Arial" charset="0"/>
              </a:rPr>
              <a:t>Conciliación y autorización de conceptos no previstos en el catálogo, pago de cantidades adicionales y elaboración de convenios adicionales</a:t>
            </a:r>
          </a:p>
          <a:p>
            <a:pPr algn="just">
              <a:spcBef>
                <a:spcPct val="5000"/>
              </a:spcBef>
              <a:spcAft>
                <a:spcPct val="25000"/>
              </a:spcAft>
              <a:buFontTx/>
              <a:buChar char="•"/>
            </a:pPr>
            <a:r>
              <a:rPr kumimoji="0" lang="es-ES_tradnl" sz="1800" b="1">
                <a:latin typeface="Arial" charset="0"/>
              </a:rPr>
              <a:t>Ajuste de costos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20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58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0" grpId="0"/>
      <p:bldP spid="580611" grpId="0" animBg="1"/>
      <p:bldP spid="580612" grpId="0" animBg="1"/>
      <p:bldP spid="5806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1835150" y="1231900"/>
            <a:ext cx="5437188" cy="396875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2000" b="1">
                <a:latin typeface="Arial" charset="0"/>
              </a:rPr>
              <a:t>RECEPCI</a:t>
            </a:r>
            <a:r>
              <a:rPr kumimoji="0" lang="es-ES_tradnl" altLang="ja-JP" sz="2000" b="1">
                <a:latin typeface="Arial" charset="0"/>
                <a:ea typeface="ＭＳ Ｐゴシック" pitchFamily="34" charset="-128"/>
              </a:rPr>
              <a:t>ÓN DE LOS TRABAJOS</a:t>
            </a: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827088" y="2257425"/>
            <a:ext cx="2232025" cy="40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2000" b="1">
                <a:latin typeface="Arial" charset="0"/>
              </a:rPr>
              <a:t>CONTENIDO:</a:t>
            </a:r>
          </a:p>
        </p:txBody>
      </p:sp>
      <p:sp>
        <p:nvSpPr>
          <p:cNvPr id="582660" name="Text Box 4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82661" name="Picture 5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  <p:sp>
        <p:nvSpPr>
          <p:cNvPr id="582662" name="Text Box 6"/>
          <p:cNvSpPr txBox="1">
            <a:spLocks noChangeArrowheads="1"/>
          </p:cNvSpPr>
          <p:nvPr/>
        </p:nvSpPr>
        <p:spPr bwMode="auto">
          <a:xfrm>
            <a:off x="323850" y="2976563"/>
            <a:ext cx="8569325" cy="25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ES_tradnl" sz="2000" b="1">
                <a:latin typeface="Arial" charset="0"/>
              </a:rPr>
              <a:t>PROCEDIMIENTOS: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ES_tradnl" sz="2000" b="1">
                <a:latin typeface="Arial" charset="0"/>
              </a:rPr>
              <a:t>Entrega recepción, finiquito y extinción de obligaciones.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MX" sz="2000" b="1">
                <a:latin typeface="Arial" charset="0"/>
              </a:rPr>
              <a:t>Aplicación de pruebas para puesta en operación de la obra.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ES_tradnl" sz="2000" b="1">
                <a:latin typeface="Arial" charset="0"/>
              </a:rPr>
              <a:t>Entrega de la obra del área responsable de la ejecución de los trabajos al área operativa.</a:t>
            </a:r>
            <a:r>
              <a:rPr kumimoji="0" lang="es-MX" sz="2000" b="1">
                <a:latin typeface="Arial" charset="0"/>
              </a:rPr>
              <a:t> 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MX" sz="2000" b="1">
                <a:latin typeface="Arial" charset="0"/>
              </a:rPr>
              <a:t>Registro de títulos de propiedad.</a:t>
            </a:r>
            <a:endParaRPr kumimoji="0" lang="es-ES_tradnl" sz="2000" b="1">
              <a:latin typeface="Arial" charset="0"/>
            </a:endParaRPr>
          </a:p>
        </p:txBody>
      </p:sp>
      <p:sp>
        <p:nvSpPr>
          <p:cNvPr id="582665" name="Rectangle 9"/>
          <p:cNvSpPr>
            <a:spLocks noGrp="1" noChangeArrowheads="1"/>
          </p:cNvSpPr>
          <p:nvPr>
            <p:ph type="title"/>
          </p:nvPr>
        </p:nvSpPr>
        <p:spPr>
          <a:xfrm>
            <a:off x="211138" y="115888"/>
            <a:ext cx="2847975" cy="647700"/>
          </a:xfrm>
          <a:noFill/>
          <a:ln/>
        </p:spPr>
        <p:txBody>
          <a:bodyPr/>
          <a:lstStyle/>
          <a:p>
            <a:r>
              <a:rPr lang="es-ES_tradnl" sz="2200" b="1"/>
              <a:t>PROCESO 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58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58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8" grpId="0" animBg="1"/>
      <p:bldP spid="582659" grpId="0" animBg="1"/>
      <p:bldP spid="582662" grpId="0" animBg="1"/>
      <p:bldP spid="5826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6988"/>
            <a:ext cx="4648200" cy="838201"/>
          </a:xfrm>
        </p:spPr>
        <p:txBody>
          <a:bodyPr/>
          <a:lstStyle/>
          <a:p>
            <a:r>
              <a:rPr lang="es-ES" sz="2200" b="1"/>
              <a:t>PROCESO V</a:t>
            </a:r>
            <a:endParaRPr lang="es-ES_tradnl" sz="2200" b="1"/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3227388" y="1406525"/>
            <a:ext cx="2713037" cy="396875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2000" b="1">
                <a:latin typeface="Arial" charset="0"/>
              </a:rPr>
              <a:t>PAGO DE OBRA</a:t>
            </a:r>
            <a:endParaRPr kumimoji="0" lang="es-ES_tradnl" altLang="ja-JP" sz="20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827088" y="2189163"/>
            <a:ext cx="1871662" cy="40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2000" b="1">
                <a:latin typeface="Arial" charset="0"/>
              </a:rPr>
              <a:t>CONTENIDO:</a:t>
            </a:r>
          </a:p>
        </p:txBody>
      </p:sp>
      <p:sp>
        <p:nvSpPr>
          <p:cNvPr id="584709" name="Text Box 5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84710" name="Picture 6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  <p:sp>
        <p:nvSpPr>
          <p:cNvPr id="584711" name="Text Box 7"/>
          <p:cNvSpPr txBox="1">
            <a:spLocks noChangeArrowheads="1"/>
          </p:cNvSpPr>
          <p:nvPr/>
        </p:nvSpPr>
        <p:spPr bwMode="auto">
          <a:xfrm>
            <a:off x="611188" y="3638550"/>
            <a:ext cx="7920037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MX" sz="2400" b="1">
                <a:latin typeface="Arial" charset="0"/>
              </a:rPr>
              <a:t>PROCEDIMIENTO:</a:t>
            </a:r>
          </a:p>
          <a:p>
            <a:pPr algn="just">
              <a:spcBef>
                <a:spcPct val="50000"/>
              </a:spcBef>
            </a:pPr>
            <a:r>
              <a:rPr kumimoji="0" lang="es-MX" sz="2400" b="1">
                <a:latin typeface="Arial" charset="0"/>
              </a:rPr>
              <a:t>Autorización y pago de estimaciones.</a:t>
            </a:r>
            <a:endParaRPr kumimoji="0" lang="es-ES_tradnl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58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58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/>
      <p:bldP spid="584707" grpId="0" animBg="1"/>
      <p:bldP spid="584708" grpId="0" animBg="1"/>
      <p:bldP spid="5847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4648200" cy="838200"/>
          </a:xfrm>
        </p:spPr>
        <p:txBody>
          <a:bodyPr/>
          <a:lstStyle/>
          <a:p>
            <a:r>
              <a:rPr lang="es-ES" sz="2200" b="1"/>
              <a:t>PROCESO VI</a:t>
            </a:r>
            <a:endParaRPr lang="es-ES_tradnl" sz="2200" b="1"/>
          </a:p>
        </p:txBody>
      </p:sp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755650" y="1214438"/>
            <a:ext cx="7561263" cy="701675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MX" altLang="ja-JP" sz="2000" b="1">
                <a:latin typeface="Arial" charset="0"/>
                <a:ea typeface="ＭＳ Ｐゴシック" pitchFamily="34" charset="-128"/>
              </a:rPr>
              <a:t>SUSPENSIÓN, TERMINACIÓN ANTICIPADA Y RESCISIÓN DE CONTRATOS</a:t>
            </a:r>
            <a:r>
              <a:rPr kumimoji="0" lang="es-ES" altLang="ja-JP" sz="2000" b="1">
                <a:latin typeface="Arial" charset="0"/>
                <a:ea typeface="ＭＳ Ｐゴシック" pitchFamily="34" charset="-128"/>
              </a:rPr>
              <a:t> </a:t>
            </a:r>
            <a:endParaRPr kumimoji="0" lang="es-ES_tradnl" altLang="ja-JP" sz="20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6756" name="Text Box 4"/>
          <p:cNvSpPr txBox="1">
            <a:spLocks noChangeArrowheads="1"/>
          </p:cNvSpPr>
          <p:nvPr/>
        </p:nvSpPr>
        <p:spPr bwMode="auto">
          <a:xfrm>
            <a:off x="755650" y="2301875"/>
            <a:ext cx="2232025" cy="40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2000" b="1">
                <a:latin typeface="Arial" charset="0"/>
              </a:rPr>
              <a:t>CONTENIDO:</a:t>
            </a:r>
          </a:p>
        </p:txBody>
      </p:sp>
      <p:sp>
        <p:nvSpPr>
          <p:cNvPr id="586757" name="Text Box 5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86758" name="Picture 6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468313" y="2976563"/>
            <a:ext cx="8280400" cy="299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ES_tradnl" sz="2000" b="1">
                <a:latin typeface="Arial" charset="0"/>
              </a:rPr>
              <a:t>PROCEDIMIENTOS: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ES_tradnl" sz="2000" b="1">
                <a:latin typeface="Arial" charset="0"/>
              </a:rPr>
              <a:t>Suspensión temporal de los contratos.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ES_tradnl" sz="2000" b="1">
                <a:latin typeface="Arial" charset="0"/>
              </a:rPr>
              <a:t>Terminación anticipada del contrato por parte de la dependencia o entidad.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ES_tradnl" sz="2000" b="1">
                <a:latin typeface="Arial" charset="0"/>
              </a:rPr>
              <a:t>Terminación anticipada del contrato a solicitud del contratista.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ES_tradnl" sz="2000" b="1">
                <a:latin typeface="Arial" charset="0"/>
              </a:rPr>
              <a:t>Rescisión de contratos.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ES_tradnl" sz="2000" b="1">
                <a:latin typeface="Arial" charset="0"/>
              </a:rPr>
              <a:t>Aplicación de garantías en la rescisión del contrato. </a:t>
            </a:r>
            <a:r>
              <a:rPr kumimoji="0" lang="es-MX" sz="2000" b="1">
                <a:latin typeface="Arial" charset="0"/>
              </a:rPr>
              <a:t> </a:t>
            </a:r>
            <a:endParaRPr kumimoji="0" lang="es-ES_tradnl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2000"/>
                                        <p:tgtEl>
                                          <p:spTgt spid="58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/>
      <p:bldP spid="586755" grpId="0" animBg="1"/>
      <p:bldP spid="586756" grpId="0" animBg="1"/>
      <p:bldP spid="5867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10" name="Picture 6" descr="P1010989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6613"/>
            <a:ext cx="9144000" cy="5545137"/>
          </a:xfrm>
          <a:noFill/>
          <a:ln/>
        </p:spPr>
      </p:pic>
      <p:sp>
        <p:nvSpPr>
          <p:cNvPr id="606211" name="Rectangle 3"/>
          <p:cNvSpPr>
            <a:spLocks noChangeArrowheads="1"/>
          </p:cNvSpPr>
          <p:nvPr>
            <p:ph type="title"/>
          </p:nvPr>
        </p:nvSpPr>
        <p:spPr>
          <a:xfrm>
            <a:off x="-396875" y="-1588"/>
            <a:ext cx="5000625" cy="838201"/>
          </a:xfrm>
          <a:noFill/>
          <a:ln/>
        </p:spPr>
        <p:txBody>
          <a:bodyPr/>
          <a:lstStyle/>
          <a:p>
            <a:pPr marL="342900" indent="-342900" algn="ctr" eaLnBrk="0" hangingPunct="0"/>
            <a:r>
              <a:rPr lang="es-MX" sz="2600" b="1"/>
              <a:t>LOPSRM </a:t>
            </a:r>
            <a:br>
              <a:rPr lang="es-MX" sz="2600" b="1"/>
            </a:br>
            <a:r>
              <a:rPr lang="es-MX" sz="2600" b="1"/>
              <a:t>Reformas al Reglamento</a:t>
            </a:r>
          </a:p>
        </p:txBody>
      </p:sp>
      <p:sp>
        <p:nvSpPr>
          <p:cNvPr id="606212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496300" cy="5688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9525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Reducción de aspectos a considerar en POBALINES (de 17 a 4).</a:t>
            </a:r>
          </a:p>
          <a:p>
            <a:pPr marL="9525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Apoyo a MIPIMES.</a:t>
            </a:r>
          </a:p>
          <a:p>
            <a:pPr marL="9525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Se precisa el procedimiento para publicación de la convocatoria a licitación pública vía COMPRANET.</a:t>
            </a:r>
          </a:p>
          <a:p>
            <a:pPr marL="9525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Se regula el procedimiento para el Registro Único de Contratistas RUC</a:t>
            </a:r>
          </a:p>
          <a:p>
            <a:pPr marL="9525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Se enfatiza en la obligación de contar con estudios y proyectos, especificaciones, normas de calidad, presupuesto total, programas de ejecución, de suministros y de mano de obra.</a:t>
            </a:r>
          </a:p>
          <a:p>
            <a:pPr marL="9525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Se regulan las notas que deberán asentarse en la BEOP.</a:t>
            </a:r>
          </a:p>
          <a:p>
            <a:pPr marL="9525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Prevé consolidar en un solo lineamiento POBALINES, Evaluación por puntos y porcentajes, Determinación de montos para garantías de cumplimiento, Determinación de precios en servicios de estudios, planes y programas de obras asociadas a proyectos de infraestructura.</a:t>
            </a:r>
          </a:p>
          <a:p>
            <a:pPr marL="9525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En propuestas a precio alzado, se podrán requerir los costos de los insumos y los factores considerados en su proyección</a:t>
            </a:r>
          </a:p>
          <a:p>
            <a:pPr marL="95250">
              <a:spcBef>
                <a:spcPct val="15000"/>
              </a:spcBef>
            </a:pPr>
            <a:endParaRPr lang="es-ES" sz="2000">
              <a:solidFill>
                <a:srgbClr val="00FFFF"/>
              </a:solidFill>
              <a:latin typeface="Arial" charset="0"/>
            </a:endParaRPr>
          </a:p>
          <a:p>
            <a:pPr marL="95250">
              <a:spcBef>
                <a:spcPct val="15000"/>
              </a:spcBef>
              <a:buFontTx/>
              <a:buChar char="•"/>
            </a:pPr>
            <a:endParaRPr lang="es-ES" sz="20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4103688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FF66"/>
                </a:solidFill>
                <a:latin typeface="Arial" charset="0"/>
              </a:rPr>
              <a:t>Principales reformas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838200"/>
          </a:xfrm>
        </p:spPr>
        <p:txBody>
          <a:bodyPr/>
          <a:lstStyle/>
          <a:p>
            <a:r>
              <a:rPr lang="es-ES" sz="2200" b="1"/>
              <a:t>PROCESO VII</a:t>
            </a:r>
            <a:endParaRPr lang="es-ES_tradnl" sz="2200" b="1"/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2195513" y="1527175"/>
            <a:ext cx="4729162" cy="701675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MX" sz="2000" b="1">
                <a:latin typeface="Arial" charset="0"/>
              </a:rPr>
              <a:t>OBRAS PÚBLICAS POR ADMINISTRACIÓN DIRECTA </a:t>
            </a:r>
            <a:endParaRPr kumimoji="0" lang="es-ES_tradnl" altLang="ja-JP" sz="20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688975" y="2781300"/>
            <a:ext cx="2011363" cy="40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2000" b="1">
                <a:latin typeface="Arial" charset="0"/>
              </a:rPr>
              <a:t>CONTENIDO:</a:t>
            </a: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88806" name="Picture 6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  <p:sp>
        <p:nvSpPr>
          <p:cNvPr id="588807" name="Text Box 7"/>
          <p:cNvSpPr txBox="1">
            <a:spLocks noChangeArrowheads="1"/>
          </p:cNvSpPr>
          <p:nvPr/>
        </p:nvSpPr>
        <p:spPr bwMode="auto">
          <a:xfrm>
            <a:off x="611188" y="3629025"/>
            <a:ext cx="7777162" cy="116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MX" sz="2000" b="1">
                <a:latin typeface="Arial" charset="0"/>
              </a:rPr>
              <a:t>PROCEDIMIENTO: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MX" sz="2000" b="1">
                <a:latin typeface="Arial" charset="0"/>
              </a:rPr>
              <a:t> REALIZACIÓN DE OBRAS PÚBLICAS POR ADMINISTRACIÓN DIRECTA</a:t>
            </a:r>
            <a:r>
              <a:rPr kumimoji="0" lang="es-MX" sz="2000">
                <a:latin typeface="Arial" charset="0"/>
              </a:rPr>
              <a:t> </a:t>
            </a:r>
            <a:endParaRPr kumimoji="0" lang="es-ES_tradnl" altLang="ja-JP" sz="200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2000"/>
                                        <p:tgtEl>
                                          <p:spTgt spid="58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58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/>
      <p:bldP spid="588803" grpId="0" animBg="1"/>
      <p:bldP spid="588804" grpId="0" animBg="1"/>
      <p:bldP spid="5888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ext Box 2"/>
          <p:cNvSpPr txBox="1">
            <a:spLocks noChangeArrowheads="1"/>
          </p:cNvSpPr>
          <p:nvPr/>
        </p:nvSpPr>
        <p:spPr bwMode="auto">
          <a:xfrm>
            <a:off x="1835150" y="1171575"/>
            <a:ext cx="5376863" cy="457200"/>
          </a:xfrm>
          <a:prstGeom prst="rect">
            <a:avLst/>
          </a:prstGeom>
          <a:solidFill>
            <a:schemeClr val="accent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2400" b="1">
                <a:latin typeface="Arial" charset="0"/>
              </a:rPr>
              <a:t>COMITÉS DE OBRA PÚBLICA</a:t>
            </a:r>
            <a:endParaRPr kumimoji="0" lang="es-ES_tradnl" altLang="ja-JP" sz="24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0851" name="Text Box 3"/>
          <p:cNvSpPr txBox="1">
            <a:spLocks noChangeArrowheads="1"/>
          </p:cNvSpPr>
          <p:nvPr/>
        </p:nvSpPr>
        <p:spPr bwMode="auto">
          <a:xfrm>
            <a:off x="539750" y="2314575"/>
            <a:ext cx="2447925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s-ES_tradnl" sz="2400" b="1">
                <a:latin typeface="Arial" charset="0"/>
              </a:rPr>
              <a:t>CONTENIDO: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2133600" y="6432550"/>
            <a:ext cx="13414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Regresar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90853" name="Picture 5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81738"/>
            <a:ext cx="447675" cy="576262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395288" y="3263900"/>
            <a:ext cx="8280400" cy="2109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s-ES_tradnl" sz="2400" b="1">
                <a:latin typeface="Arial" charset="0"/>
              </a:rPr>
              <a:t>PROCEDIMIENTOS: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ES_tradnl" sz="2400" b="1">
                <a:latin typeface="Arial" charset="0"/>
              </a:rPr>
              <a:t>Establecimiento y creación de los comités.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ES_tradnl" sz="2400" b="1">
                <a:latin typeface="Arial" charset="0"/>
              </a:rPr>
              <a:t>Requerimientos previos a reuniones del comité.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kumimoji="0" lang="es-ES_tradnl" sz="2400" b="1">
                <a:latin typeface="Arial" charset="0"/>
              </a:rPr>
              <a:t>Reuniones del comité.</a:t>
            </a:r>
          </a:p>
        </p:txBody>
      </p:sp>
      <p:sp>
        <p:nvSpPr>
          <p:cNvPr id="59085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4648200" cy="838200"/>
          </a:xfrm>
          <a:noFill/>
          <a:ln/>
        </p:spPr>
        <p:txBody>
          <a:bodyPr/>
          <a:lstStyle/>
          <a:p>
            <a:r>
              <a:rPr lang="es-ES" b="1"/>
              <a:t>PROCESO VIII</a:t>
            </a:r>
            <a:endParaRPr lang="es-ES_tradnl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59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5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0" grpId="0" animBg="1"/>
      <p:bldP spid="590851" grpId="0" animBg="1"/>
      <p:bldP spid="590854" grpId="0" animBg="1"/>
      <p:bldP spid="5908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9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54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05189" name="Rectangle 3"/>
          <p:cNvSpPr>
            <a:spLocks noChangeArrowheads="1"/>
          </p:cNvSpPr>
          <p:nvPr>
            <p:ph type="title"/>
          </p:nvPr>
        </p:nvSpPr>
        <p:spPr>
          <a:xfrm>
            <a:off x="-396875" y="-1588"/>
            <a:ext cx="5000625" cy="838201"/>
          </a:xfrm>
          <a:noFill/>
          <a:ln/>
        </p:spPr>
        <p:txBody>
          <a:bodyPr/>
          <a:lstStyle/>
          <a:p>
            <a:pPr marL="342900" indent="-342900" algn="ctr" eaLnBrk="0" hangingPunct="0"/>
            <a:r>
              <a:rPr lang="es-MX" sz="2600" b="1"/>
              <a:t>LOPSRM </a:t>
            </a:r>
            <a:br>
              <a:rPr lang="es-MX" sz="2600" b="1"/>
            </a:br>
            <a:r>
              <a:rPr lang="es-MX" sz="2600" b="1"/>
              <a:t>Reformas al Reglamento</a:t>
            </a:r>
          </a:p>
        </p:txBody>
      </p:sp>
      <p:sp>
        <p:nvSpPr>
          <p:cNvPr id="605190" name="Text Box 6"/>
          <p:cNvSpPr txBox="1">
            <a:spLocks noChangeArrowheads="1"/>
          </p:cNvSpPr>
          <p:nvPr/>
        </p:nvSpPr>
        <p:spPr bwMode="auto">
          <a:xfrm>
            <a:off x="250825" y="1412875"/>
            <a:ext cx="8748713" cy="6038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5560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Para la contratación entre dependencias y entidades, se deberá demostrar que la contratada tiene capacidad de realizar directamente al menos el 51% del monto de los trabajos.</a:t>
            </a:r>
          </a:p>
          <a:p>
            <a:pPr marL="35560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En las evaluaciones se podrán requerir aclaraciones o documentación.</a:t>
            </a:r>
          </a:p>
          <a:p>
            <a:pPr marL="35560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Para anticipos superiores al 50% de la asignación presupuestal, se deberá elaborar la justificación y remitirse a la SFP.</a:t>
            </a:r>
          </a:p>
          <a:p>
            <a:pPr marL="35560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Previo a la entrega del anticipo, el contratista entregará un programa para su aplicación, cuyo cumplimiento deberá comprobar la contratante.</a:t>
            </a:r>
          </a:p>
          <a:p>
            <a:pPr marL="355600">
              <a:spcBef>
                <a:spcPct val="15000"/>
              </a:spcBef>
              <a:buFontTx/>
              <a:buChar char="•"/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Para obras de un solo ejercicio:</a:t>
            </a:r>
          </a:p>
          <a:p>
            <a:pPr marL="355600">
              <a:spcBef>
                <a:spcPct val="15000"/>
              </a:spcBef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    El anticipo se deberá amortizar en dicho ejercicio.</a:t>
            </a:r>
          </a:p>
          <a:p>
            <a:pPr marL="355600">
              <a:spcBef>
                <a:spcPct val="15000"/>
              </a:spcBef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    Si conforme a lo establecido en el programa de trabajo convenido, los   anticipos de un periodo no son amortizados por causa del contratista, estos se aplicarán en la siguiente estimación.</a:t>
            </a:r>
          </a:p>
          <a:p>
            <a:pPr marL="355600">
              <a:spcBef>
                <a:spcPct val="15000"/>
              </a:spcBef>
            </a:pPr>
            <a:r>
              <a:rPr lang="es-ES" sz="2000">
                <a:solidFill>
                  <a:srgbClr val="00FFFF"/>
                </a:solidFill>
                <a:latin typeface="Arial" charset="0"/>
              </a:rPr>
              <a:t>    Si la no amortización es por la contratante, dicha amortización se realizará de acuerdo a la modificación del programa convenido.</a:t>
            </a:r>
          </a:p>
          <a:p>
            <a:pPr marL="355600">
              <a:spcBef>
                <a:spcPct val="15000"/>
              </a:spcBef>
              <a:buFontTx/>
              <a:buChar char="•"/>
            </a:pPr>
            <a:endParaRPr lang="es-ES" sz="2000">
              <a:solidFill>
                <a:srgbClr val="00FFFF"/>
              </a:solidFill>
              <a:latin typeface="Arial" charset="0"/>
            </a:endParaRPr>
          </a:p>
          <a:p>
            <a:pPr marL="355600">
              <a:spcBef>
                <a:spcPct val="15000"/>
              </a:spcBef>
            </a:pPr>
            <a:endParaRPr lang="es-ES" sz="2000">
              <a:solidFill>
                <a:srgbClr val="00FFFF"/>
              </a:solidFill>
              <a:latin typeface="Arial" charset="0"/>
            </a:endParaRPr>
          </a:p>
          <a:p>
            <a:pPr marL="355600">
              <a:spcBef>
                <a:spcPct val="15000"/>
              </a:spcBef>
              <a:buFontTx/>
              <a:buChar char="•"/>
            </a:pPr>
            <a:endParaRPr lang="es-ES" sz="20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605191" name="Text Box 7"/>
          <p:cNvSpPr txBox="1">
            <a:spLocks noChangeArrowheads="1"/>
          </p:cNvSpPr>
          <p:nvPr/>
        </p:nvSpPr>
        <p:spPr bwMode="auto">
          <a:xfrm>
            <a:off x="323850" y="904875"/>
            <a:ext cx="4103688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FF66"/>
                </a:solidFill>
                <a:latin typeface="Arial" charset="0"/>
              </a:rPr>
              <a:t>Principales reformas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8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3925"/>
            <a:ext cx="9144000" cy="5529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70373" name="Rectangle 3"/>
          <p:cNvSpPr>
            <a:spLocks noChangeArrowheads="1"/>
          </p:cNvSpPr>
          <p:nvPr/>
        </p:nvSpPr>
        <p:spPr bwMode="auto">
          <a:xfrm>
            <a:off x="5218113" y="1700213"/>
            <a:ext cx="3457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10800" rIns="36000" bIns="10800"/>
          <a:lstStyle/>
          <a:p>
            <a:pPr algn="ctr"/>
            <a:r>
              <a:rPr kumimoji="0" lang="es-ES" sz="2600" b="1">
                <a:latin typeface="Verdana" pitchFamily="34" charset="0"/>
              </a:rPr>
              <a:t>Antecedentes</a:t>
            </a: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179388" y="4248150"/>
            <a:ext cx="8964612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/>
            <a:r>
              <a:rPr lang="es-MX" sz="2400" b="1">
                <a:solidFill>
                  <a:srgbClr val="FFFF66"/>
                </a:solidFill>
                <a:latin typeface="Arial" charset="0"/>
              </a:rPr>
              <a:t>El Gobierno Federal ha implementado una Estrategia de Reforma Regulatoria, la cual pretende generar una reducción y simplificación de la normatividad interna de la APF, con el objeto de hacer más eficientes y económicos los procesos para una rendición de cuentas transparente.</a:t>
            </a:r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2133600" y="6361113"/>
            <a:ext cx="13414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Continuar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70376" name="Picture 8" descr="MCj0432675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570381" name="Rectangle 3"/>
          <p:cNvSpPr>
            <a:spLocks noChangeArrowheads="1"/>
          </p:cNvSpPr>
          <p:nvPr/>
        </p:nvSpPr>
        <p:spPr bwMode="auto">
          <a:xfrm>
            <a:off x="250825" y="115888"/>
            <a:ext cx="37449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kumimoji="0" lang="es-MX" sz="2000" b="1">
                <a:latin typeface="Arial" charset="0"/>
                <a:cs typeface="Arial" charset="0"/>
              </a:rPr>
              <a:t>Manual Administrativo de Aplicación General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3" grpId="0"/>
      <p:bldP spid="5703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8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3925"/>
            <a:ext cx="9144000" cy="5529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133600" y="6361113"/>
            <a:ext cx="13414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Continuar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497670" name="Picture 6" descr="MCj0432675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497672" name="Rectangle 8"/>
          <p:cNvSpPr>
            <a:spLocks noChangeArrowheads="1"/>
          </p:cNvSpPr>
          <p:nvPr/>
        </p:nvSpPr>
        <p:spPr bwMode="auto">
          <a:xfrm>
            <a:off x="107950" y="-1588"/>
            <a:ext cx="428783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es-ES_tradnl" sz="2600" b="1">
                <a:solidFill>
                  <a:schemeClr val="tx2"/>
                </a:solidFill>
                <a:latin typeface="Arial" charset="0"/>
                <a:ea typeface="Osaka" pitchFamily="1" charset="-128"/>
              </a:rPr>
              <a:t>Reforma Regulatoria</a:t>
            </a:r>
          </a:p>
        </p:txBody>
      </p:sp>
      <p:sp>
        <p:nvSpPr>
          <p:cNvPr id="497678" name="AutoShape 14"/>
          <p:cNvSpPr>
            <a:spLocks noChangeArrowheads="1"/>
          </p:cNvSpPr>
          <p:nvPr/>
        </p:nvSpPr>
        <p:spPr bwMode="auto">
          <a:xfrm>
            <a:off x="539750" y="3644900"/>
            <a:ext cx="3313113" cy="2160588"/>
          </a:xfrm>
          <a:prstGeom prst="roundRect">
            <a:avLst>
              <a:gd name="adj" fmla="val 16667"/>
            </a:avLst>
          </a:prstGeom>
          <a:solidFill>
            <a:srgbClr val="A9D7E3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A9D7E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0" lang="es-MX" sz="2400" b="1">
                <a:latin typeface="Tahoma" pitchFamily="34" charset="0"/>
              </a:rPr>
              <a:t>Trámites y</a:t>
            </a:r>
          </a:p>
          <a:p>
            <a:pPr algn="ctr"/>
            <a:r>
              <a:rPr kumimoji="0" lang="es-MX" sz="2400" b="1">
                <a:latin typeface="Tahoma" pitchFamily="34" charset="0"/>
              </a:rPr>
              <a:t> servicios con</a:t>
            </a:r>
          </a:p>
          <a:p>
            <a:pPr algn="ctr"/>
            <a:r>
              <a:rPr kumimoji="0" lang="es-MX" sz="2400" b="1">
                <a:latin typeface="Tahoma" pitchFamily="34" charset="0"/>
              </a:rPr>
              <a:t> regulación</a:t>
            </a:r>
          </a:p>
          <a:p>
            <a:pPr algn="ctr"/>
            <a:r>
              <a:rPr kumimoji="0" lang="es-MX" sz="2400" b="1">
                <a:latin typeface="Tahoma" pitchFamily="34" charset="0"/>
              </a:rPr>
              <a:t> base cero.</a:t>
            </a:r>
          </a:p>
          <a:p>
            <a:pPr algn="ctr"/>
            <a:r>
              <a:rPr kumimoji="0" lang="es-MX" sz="2400" b="1">
                <a:latin typeface="Tahoma" pitchFamily="34" charset="0"/>
              </a:rPr>
              <a:t>(SFP)</a:t>
            </a:r>
            <a:endParaRPr lang="es-ES" sz="2400">
              <a:latin typeface="Tahoma" pitchFamily="34" charset="0"/>
            </a:endParaRPr>
          </a:p>
        </p:txBody>
      </p:sp>
      <p:sp>
        <p:nvSpPr>
          <p:cNvPr id="497680" name="AutoShape 16"/>
          <p:cNvSpPr>
            <a:spLocks noChangeArrowheads="1"/>
          </p:cNvSpPr>
          <p:nvPr/>
        </p:nvSpPr>
        <p:spPr bwMode="auto">
          <a:xfrm>
            <a:off x="5362575" y="3644900"/>
            <a:ext cx="3313113" cy="2160588"/>
          </a:xfrm>
          <a:prstGeom prst="roundRect">
            <a:avLst>
              <a:gd name="adj" fmla="val 16667"/>
            </a:avLst>
          </a:prstGeom>
          <a:solidFill>
            <a:srgbClr val="A9D7E3"/>
          </a:solidFill>
          <a:ln w="12700" cap="sq" algn="ctr">
            <a:round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A9D7E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0" lang="es-MX" sz="2400" b="1">
                <a:latin typeface="Tahoma" pitchFamily="34" charset="0"/>
              </a:rPr>
              <a:t>Reducción y</a:t>
            </a:r>
          </a:p>
          <a:p>
            <a:pPr algn="ctr"/>
            <a:r>
              <a:rPr kumimoji="0" lang="es-MX" sz="2400" b="1">
                <a:latin typeface="Tahoma" pitchFamily="34" charset="0"/>
              </a:rPr>
              <a:t>Simplificación de</a:t>
            </a:r>
          </a:p>
          <a:p>
            <a:pPr algn="ctr"/>
            <a:r>
              <a:rPr kumimoji="0" lang="es-MX" sz="2400" b="1">
                <a:latin typeface="Tahoma" pitchFamily="34" charset="0"/>
              </a:rPr>
              <a:t>la normatividad de</a:t>
            </a:r>
          </a:p>
          <a:p>
            <a:pPr algn="ctr"/>
            <a:r>
              <a:rPr kumimoji="0" lang="es-MX" sz="2400" b="1">
                <a:latin typeface="Tahoma" pitchFamily="34" charset="0"/>
              </a:rPr>
              <a:t>la Administración</a:t>
            </a:r>
          </a:p>
          <a:p>
            <a:pPr algn="ctr"/>
            <a:r>
              <a:rPr kumimoji="0" lang="es-MX" sz="2400" b="1">
                <a:latin typeface="Tahoma" pitchFamily="34" charset="0"/>
              </a:rPr>
              <a:t>Pública Federal</a:t>
            </a:r>
          </a:p>
          <a:p>
            <a:pPr algn="ctr"/>
            <a:r>
              <a:rPr kumimoji="0" lang="es-MX" sz="2400" b="1">
                <a:latin typeface="Tahoma" pitchFamily="34" charset="0"/>
              </a:rPr>
              <a:t>(APF).</a:t>
            </a:r>
            <a:endParaRPr kumimoji="0" lang="es-ES" sz="2400" b="1">
              <a:latin typeface="Tahoma" pitchFamily="34" charset="0"/>
            </a:endParaRPr>
          </a:p>
        </p:txBody>
      </p:sp>
      <p:sp>
        <p:nvSpPr>
          <p:cNvPr id="497681" name="AutoShape 17"/>
          <p:cNvSpPr>
            <a:spLocks noChangeArrowheads="1"/>
          </p:cNvSpPr>
          <p:nvPr/>
        </p:nvSpPr>
        <p:spPr bwMode="auto">
          <a:xfrm>
            <a:off x="1547813" y="1412875"/>
            <a:ext cx="6048375" cy="7921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0" lang="es-MX" sz="2800" b="1">
                <a:latin typeface="Tahoma" pitchFamily="34" charset="0"/>
              </a:rPr>
              <a:t>Principales estrategias</a:t>
            </a:r>
            <a:endParaRPr lang="es-ES" sz="2800">
              <a:latin typeface="Tahoma" pitchFamily="34" charset="0"/>
            </a:endParaRPr>
          </a:p>
        </p:txBody>
      </p:sp>
      <p:sp>
        <p:nvSpPr>
          <p:cNvPr id="497682" name="AutoShape 18"/>
          <p:cNvSpPr>
            <a:spLocks noChangeArrowheads="1"/>
          </p:cNvSpPr>
          <p:nvPr/>
        </p:nvSpPr>
        <p:spPr bwMode="auto">
          <a:xfrm rot="7252609">
            <a:off x="2482850" y="2563813"/>
            <a:ext cx="720725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7683" name="AutoShape 19"/>
          <p:cNvSpPr>
            <a:spLocks noChangeArrowheads="1"/>
          </p:cNvSpPr>
          <p:nvPr/>
        </p:nvSpPr>
        <p:spPr bwMode="auto">
          <a:xfrm rot="3391219">
            <a:off x="6011863" y="2563813"/>
            <a:ext cx="720725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9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9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9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2" grpId="0"/>
      <p:bldP spid="497678" grpId="0" animBg="1"/>
      <p:bldP spid="497680" grpId="0" animBg="1"/>
      <p:bldP spid="497681" grpId="0" animBg="1"/>
      <p:bldP spid="497682" grpId="0" animBg="1"/>
      <p:bldP spid="4976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3"/>
          <p:cNvSpPr>
            <a:spLocks noChangeArrowheads="1"/>
          </p:cNvSpPr>
          <p:nvPr/>
        </p:nvSpPr>
        <p:spPr bwMode="auto">
          <a:xfrm>
            <a:off x="250825" y="1052513"/>
            <a:ext cx="417671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10800" rIns="36000" bIns="10800"/>
          <a:lstStyle/>
          <a:p>
            <a:pPr marL="355600" indent="-31750">
              <a:spcAft>
                <a:spcPct val="15000"/>
              </a:spcAft>
              <a:buFont typeface="Arial" charset="0"/>
              <a:buNone/>
            </a:pPr>
            <a:r>
              <a:rPr kumimoji="0" lang="es-MX" sz="2400">
                <a:latin typeface="Verdana" pitchFamily="34" charset="0"/>
              </a:rPr>
              <a:t>Estrategias de abrogación de normas</a:t>
            </a: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5218113" y="1268413"/>
            <a:ext cx="3602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10800" rIns="36000" bIns="10800"/>
          <a:lstStyle/>
          <a:p>
            <a:pPr marL="355600" indent="-31750">
              <a:spcAft>
                <a:spcPct val="15000"/>
              </a:spcAft>
              <a:buFont typeface="Arial" charset="0"/>
              <a:buNone/>
            </a:pPr>
            <a:r>
              <a:rPr kumimoji="0" lang="es-MX">
                <a:latin typeface="Verdana" pitchFamily="34" charset="0"/>
              </a:rPr>
              <a:t>Resultados</a:t>
            </a:r>
          </a:p>
        </p:txBody>
      </p:sp>
      <p:sp>
        <p:nvSpPr>
          <p:cNvPr id="596996" name="16 CuadroTexto"/>
          <p:cNvSpPr txBox="1">
            <a:spLocks noChangeArrowheads="1"/>
          </p:cNvSpPr>
          <p:nvPr/>
        </p:nvSpPr>
        <p:spPr bwMode="auto">
          <a:xfrm>
            <a:off x="539750" y="2205038"/>
            <a:ext cx="3286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577850">
              <a:spcAft>
                <a:spcPts val="600"/>
              </a:spcAft>
              <a:tabLst>
                <a:tab pos="804863" algn="l"/>
              </a:tabLst>
            </a:pPr>
            <a:r>
              <a:rPr kumimoji="0" lang="es-MX" sz="1400">
                <a:latin typeface="Arial" charset="0"/>
              </a:rPr>
              <a:t>Eliminar normas internas y generales de todas las instituciones para estandarizar los procedimientos en la Administración Pública Federal.</a:t>
            </a:r>
          </a:p>
        </p:txBody>
      </p:sp>
      <p:sp>
        <p:nvSpPr>
          <p:cNvPr id="596997" name="16 CuadroTexto"/>
          <p:cNvSpPr txBox="1">
            <a:spLocks noChangeArrowheads="1"/>
          </p:cNvSpPr>
          <p:nvPr/>
        </p:nvSpPr>
        <p:spPr bwMode="auto">
          <a:xfrm>
            <a:off x="539750" y="3706813"/>
            <a:ext cx="3286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577850">
              <a:spcAft>
                <a:spcPct val="15000"/>
              </a:spcAft>
              <a:buFont typeface="Arial" charset="0"/>
              <a:buNone/>
              <a:tabLst>
                <a:tab pos="804863" algn="l"/>
              </a:tabLst>
            </a:pPr>
            <a:r>
              <a:rPr kumimoji="0" lang="es-MX" sz="1400">
                <a:latin typeface="Arial" charset="0"/>
              </a:rPr>
              <a:t>Realizar una revisión de las normas internas de carácter sustantivo para integrarlas alrededor del ciudadano.</a:t>
            </a:r>
          </a:p>
        </p:txBody>
      </p:sp>
      <p:sp>
        <p:nvSpPr>
          <p:cNvPr id="596998" name="16 CuadroTexto"/>
          <p:cNvSpPr txBox="1">
            <a:spLocks noChangeArrowheads="1"/>
          </p:cNvSpPr>
          <p:nvPr/>
        </p:nvSpPr>
        <p:spPr bwMode="auto">
          <a:xfrm>
            <a:off x="611188" y="5287963"/>
            <a:ext cx="3286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7850">
              <a:spcAft>
                <a:spcPct val="15000"/>
              </a:spcAft>
              <a:buFont typeface="Arial" charset="0"/>
              <a:buNone/>
              <a:tabLst>
                <a:tab pos="804863" algn="l"/>
              </a:tabLst>
            </a:pPr>
            <a:r>
              <a:rPr kumimoji="0" lang="es-MX" sz="1400">
                <a:latin typeface="Arial" charset="0"/>
              </a:rPr>
              <a:t>Integrar tecnología a los procesos internos simplificados.</a:t>
            </a:r>
          </a:p>
        </p:txBody>
      </p:sp>
      <p:sp>
        <p:nvSpPr>
          <p:cNvPr id="596999" name="25 CuadroTexto"/>
          <p:cNvSpPr txBox="1">
            <a:spLocks noChangeArrowheads="1"/>
          </p:cNvSpPr>
          <p:nvPr/>
        </p:nvSpPr>
        <p:spPr bwMode="auto">
          <a:xfrm>
            <a:off x="5148263" y="2198688"/>
            <a:ext cx="3000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kumimoji="0" lang="es-MX" sz="1400">
                <a:latin typeface="Arial" charset="0"/>
                <a:cs typeface="Arial" charset="0"/>
              </a:rPr>
              <a:t>Reducción 7,126 a 9 manuales  en materia de operación administrativa para  toda la Administración Pública Federal. </a:t>
            </a:r>
          </a:p>
        </p:txBody>
      </p:sp>
      <p:sp>
        <p:nvSpPr>
          <p:cNvPr id="597000" name="25 CuadroTexto"/>
          <p:cNvSpPr txBox="1">
            <a:spLocks noChangeArrowheads="1"/>
          </p:cNvSpPr>
          <p:nvPr/>
        </p:nvSpPr>
        <p:spPr bwMode="auto">
          <a:xfrm>
            <a:off x="5148263" y="3716338"/>
            <a:ext cx="3000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kumimoji="0" lang="es-MX" sz="1400">
                <a:latin typeface="Arial" charset="0"/>
                <a:cs typeface="Arial" charset="0"/>
              </a:rPr>
              <a:t>Reducción de 8,619 a 3,000 normas internas sustantivas (reducción del 65%).</a:t>
            </a:r>
          </a:p>
        </p:txBody>
      </p:sp>
      <p:sp>
        <p:nvSpPr>
          <p:cNvPr id="597001" name="25 CuadroTexto"/>
          <p:cNvSpPr txBox="1">
            <a:spLocks noChangeArrowheads="1"/>
          </p:cNvSpPr>
          <p:nvPr/>
        </p:nvSpPr>
        <p:spPr bwMode="auto">
          <a:xfrm>
            <a:off x="5148263" y="5010150"/>
            <a:ext cx="30003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kumimoji="0" lang="es-MX" sz="1400">
                <a:latin typeface="Arial" charset="0"/>
                <a:cs typeface="Arial" charset="0"/>
              </a:rPr>
              <a:t>Consolidación 10 instituciones con procesos de gestión electrónica (cero papel.- ejemplos: “Ya no se pueden enviar oficios en papel entre instituciones”).</a:t>
            </a:r>
          </a:p>
        </p:txBody>
      </p:sp>
      <p:sp>
        <p:nvSpPr>
          <p:cNvPr id="597002" name="AutoShap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21175" y="2060575"/>
            <a:ext cx="501650" cy="1079500"/>
          </a:xfrm>
          <a:prstGeom prst="homePlate">
            <a:avLst>
              <a:gd name="adj" fmla="val 100000"/>
            </a:avLst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s-ES_tradnl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7003" name="AutoShap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21175" y="3500438"/>
            <a:ext cx="501650" cy="1079500"/>
          </a:xfrm>
          <a:prstGeom prst="homePlate">
            <a:avLst>
              <a:gd name="adj" fmla="val 100000"/>
            </a:avLst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s-ES_tradnl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7004" name="AutoShap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21175" y="5084763"/>
            <a:ext cx="501650" cy="1079500"/>
          </a:xfrm>
          <a:prstGeom prst="homePlate">
            <a:avLst>
              <a:gd name="adj" fmla="val 100000"/>
            </a:avLst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s-ES_tradnl" sz="1600">
              <a:latin typeface="Arial" charset="0"/>
              <a:cs typeface="Arial" charset="0"/>
            </a:endParaRPr>
          </a:p>
        </p:txBody>
      </p:sp>
      <p:sp>
        <p:nvSpPr>
          <p:cNvPr id="597005" name="Text Box 13"/>
          <p:cNvSpPr txBox="1">
            <a:spLocks noChangeArrowheads="1"/>
          </p:cNvSpPr>
          <p:nvPr/>
        </p:nvSpPr>
        <p:spPr bwMode="auto">
          <a:xfrm>
            <a:off x="2133600" y="6361113"/>
            <a:ext cx="13414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Continuar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97006" name="Picture 14" descr="MCj0432675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597007" name="Rectangle 15"/>
          <p:cNvSpPr>
            <a:spLocks noChangeArrowheads="1"/>
          </p:cNvSpPr>
          <p:nvPr/>
        </p:nvSpPr>
        <p:spPr bwMode="auto">
          <a:xfrm>
            <a:off x="107950" y="-1588"/>
            <a:ext cx="428783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es-ES_tradnl" sz="2600" b="1">
                <a:solidFill>
                  <a:schemeClr val="tx2"/>
                </a:solidFill>
                <a:latin typeface="Arial" charset="0"/>
                <a:ea typeface="Osaka" pitchFamily="1" charset="-128"/>
              </a:rPr>
              <a:t>Reforma Regulatoria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70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70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7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9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7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7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9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9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9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9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9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9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7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7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9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9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4" grpId="0"/>
      <p:bldP spid="596995" grpId="0"/>
      <p:bldP spid="596996" grpId="0"/>
      <p:bldP spid="596997" grpId="0"/>
      <p:bldP spid="596998" grpId="0"/>
      <p:bldP spid="596999" grpId="0"/>
      <p:bldP spid="597000" grpId="0"/>
      <p:bldP spid="597001" grpId="0"/>
      <p:bldP spid="597002" grpId="0" animBg="1"/>
      <p:bldP spid="597003" grpId="0" animBg="1"/>
      <p:bldP spid="597004" grpId="0" animBg="1"/>
      <p:bldP spid="5970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ChangeArrowheads="1"/>
          </p:cNvSpPr>
          <p:nvPr/>
        </p:nvSpPr>
        <p:spPr bwMode="auto">
          <a:xfrm>
            <a:off x="179388" y="2546350"/>
            <a:ext cx="129698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Osaka" pitchFamily="1" charset="-128"/>
                <a:cs typeface="Arial" charset="0"/>
              </a:rPr>
              <a:t>Normas</a:t>
            </a:r>
            <a:br>
              <a:rPr kumimoji="0"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Osaka" pitchFamily="1" charset="-128"/>
                <a:cs typeface="Arial" charset="0"/>
              </a:rPr>
            </a:br>
            <a:r>
              <a:rPr kumimoji="0"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Osaka" pitchFamily="1" charset="-128"/>
                <a:cs typeface="Arial" charset="0"/>
              </a:rPr>
              <a:t>Internas</a:t>
            </a:r>
            <a:endParaRPr kumimoji="0" lang="es-ES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Osaka" pitchFamily="1" charset="-128"/>
              <a:cs typeface="Arial" charset="0"/>
            </a:endParaRPr>
          </a:p>
        </p:txBody>
      </p:sp>
      <p:sp>
        <p:nvSpPr>
          <p:cNvPr id="599043" name="Line 33"/>
          <p:cNvSpPr>
            <a:spLocks noChangeShapeType="1"/>
          </p:cNvSpPr>
          <p:nvPr/>
        </p:nvSpPr>
        <p:spPr bwMode="auto">
          <a:xfrm>
            <a:off x="3851275" y="1890713"/>
            <a:ext cx="25193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aphicFrame>
        <p:nvGraphicFramePr>
          <p:cNvPr id="599044" name="Group 4"/>
          <p:cNvGraphicFramePr>
            <a:graphicFrameLocks noGrp="1"/>
          </p:cNvGraphicFramePr>
          <p:nvPr/>
        </p:nvGraphicFramePr>
        <p:xfrm>
          <a:off x="1906588" y="1293813"/>
          <a:ext cx="6481762" cy="3016569"/>
        </p:xfrm>
        <a:graphic>
          <a:graphicData uri="http://schemas.openxmlformats.org/drawingml/2006/table">
            <a:tbl>
              <a:tblPr/>
              <a:tblGrid>
                <a:gridCol w="936625"/>
                <a:gridCol w="936625"/>
                <a:gridCol w="1295400"/>
                <a:gridCol w="1728787"/>
                <a:gridCol w="1584325"/>
              </a:tblGrid>
              <a:tr h="4206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Año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marL="36000" marR="360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Leyes</a:t>
                      </a:r>
                    </a:p>
                  </a:txBody>
                  <a:tcPr marL="36000" marR="360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Normas Generales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marL="36000" marR="36000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Normas Internas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29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Administrativas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marL="36000" marR="36000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Sustantivas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marL="0" marR="0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9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2008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164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484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9,726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8,584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61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10,210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s-E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7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2009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164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599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6,527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8,619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87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7,126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9090" name="AutoShape 12"/>
          <p:cNvSpPr>
            <a:spLocks noChangeArrowheads="1"/>
          </p:cNvSpPr>
          <p:nvPr/>
        </p:nvSpPr>
        <p:spPr bwMode="auto">
          <a:xfrm>
            <a:off x="4965700" y="4365625"/>
            <a:ext cx="508000" cy="576263"/>
          </a:xfrm>
          <a:prstGeom prst="downArrow">
            <a:avLst>
              <a:gd name="adj1" fmla="val 50000"/>
              <a:gd name="adj2" fmla="val 21296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es-ES" sz="1800">
              <a:latin typeface="Arial" charset="0"/>
            </a:endParaRPr>
          </a:p>
        </p:txBody>
      </p:sp>
      <p:sp>
        <p:nvSpPr>
          <p:cNvPr id="599091" name="Text Box 13"/>
          <p:cNvSpPr txBox="1">
            <a:spLocks noChangeArrowheads="1"/>
          </p:cNvSpPr>
          <p:nvPr/>
        </p:nvSpPr>
        <p:spPr bwMode="auto">
          <a:xfrm>
            <a:off x="6515100" y="4868863"/>
            <a:ext cx="23050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s-MX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3,000</a:t>
            </a:r>
            <a:r>
              <a:rPr kumimoji="0" lang="es-MX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kumimoji="0" lang="es-MX" sz="1800">
                <a:latin typeface="Arial" charset="0"/>
                <a:cs typeface="Arial" charset="0"/>
              </a:rPr>
              <a:t>Normas de Operación Sustantiva</a:t>
            </a:r>
            <a:endParaRPr kumimoji="0" lang="es-ES" sz="1800">
              <a:latin typeface="Arial" charset="0"/>
              <a:cs typeface="Arial" charset="0"/>
            </a:endParaRPr>
          </a:p>
        </p:txBody>
      </p:sp>
      <p:sp>
        <p:nvSpPr>
          <p:cNvPr id="599092" name="Text Box 18"/>
          <p:cNvSpPr txBox="1">
            <a:spLocks noChangeArrowheads="1"/>
          </p:cNvSpPr>
          <p:nvPr/>
        </p:nvSpPr>
        <p:spPr bwMode="auto">
          <a:xfrm>
            <a:off x="3635375" y="4868863"/>
            <a:ext cx="31543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s-MX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 </a:t>
            </a:r>
          </a:p>
          <a:p>
            <a:pPr algn="ctr"/>
            <a:r>
              <a:rPr kumimoji="0" lang="es-MX" sz="1800">
                <a:latin typeface="Arial" charset="0"/>
                <a:cs typeface="Arial" charset="0"/>
              </a:rPr>
              <a:t>Manuales Generales</a:t>
            </a:r>
          </a:p>
          <a:p>
            <a:pPr algn="ctr"/>
            <a:r>
              <a:rPr kumimoji="0" lang="es-MX" sz="1800">
                <a:latin typeface="Arial" charset="0"/>
                <a:cs typeface="Arial" charset="0"/>
              </a:rPr>
              <a:t>de Operación</a:t>
            </a:r>
          </a:p>
          <a:p>
            <a:pPr algn="ctr"/>
            <a:r>
              <a:rPr kumimoji="0" lang="es-MX" sz="1800">
                <a:latin typeface="Arial" charset="0"/>
                <a:cs typeface="Arial" charset="0"/>
              </a:rPr>
              <a:t>Administrativa</a:t>
            </a:r>
            <a:endParaRPr kumimoji="0" lang="es-ES" sz="1800">
              <a:latin typeface="Arial" charset="0"/>
              <a:cs typeface="Arial" charset="0"/>
            </a:endParaRPr>
          </a:p>
        </p:txBody>
      </p:sp>
      <p:sp>
        <p:nvSpPr>
          <p:cNvPr id="599093" name="Oval 11"/>
          <p:cNvSpPr>
            <a:spLocks noChangeArrowheads="1"/>
          </p:cNvSpPr>
          <p:nvPr/>
        </p:nvSpPr>
        <p:spPr bwMode="auto">
          <a:xfrm>
            <a:off x="3859213" y="3789363"/>
            <a:ext cx="2735262" cy="5762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es-ES" sz="1800">
              <a:latin typeface="Arial" charset="0"/>
            </a:endParaRPr>
          </a:p>
        </p:txBody>
      </p:sp>
      <p:sp>
        <p:nvSpPr>
          <p:cNvPr id="599094" name="Rectangle 15"/>
          <p:cNvSpPr>
            <a:spLocks noChangeArrowheads="1"/>
          </p:cNvSpPr>
          <p:nvPr/>
        </p:nvSpPr>
        <p:spPr bwMode="auto">
          <a:xfrm>
            <a:off x="6530975" y="4365625"/>
            <a:ext cx="993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s-ES" sz="2400" b="1">
                <a:solidFill>
                  <a:srgbClr val="CC3300"/>
                </a:solidFill>
                <a:latin typeface="Arial" charset="0"/>
              </a:rPr>
              <a:t>-65%</a:t>
            </a:r>
          </a:p>
        </p:txBody>
      </p:sp>
      <p:sp>
        <p:nvSpPr>
          <p:cNvPr id="599095" name="Oval 16"/>
          <p:cNvSpPr>
            <a:spLocks noChangeArrowheads="1"/>
          </p:cNvSpPr>
          <p:nvPr/>
        </p:nvSpPr>
        <p:spPr bwMode="auto">
          <a:xfrm>
            <a:off x="6948488" y="3573463"/>
            <a:ext cx="1366837" cy="59055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es-ES" sz="1800">
              <a:latin typeface="Arial" charset="0"/>
            </a:endParaRPr>
          </a:p>
        </p:txBody>
      </p:sp>
      <p:sp>
        <p:nvSpPr>
          <p:cNvPr id="599096" name="Rectangle 19"/>
          <p:cNvSpPr>
            <a:spLocks noChangeArrowheads="1"/>
          </p:cNvSpPr>
          <p:nvPr/>
        </p:nvSpPr>
        <p:spPr bwMode="auto">
          <a:xfrm>
            <a:off x="4079875" y="4437063"/>
            <a:ext cx="995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s-ES" sz="2400" b="1">
                <a:solidFill>
                  <a:srgbClr val="CC3300"/>
                </a:solidFill>
                <a:latin typeface="Arial" charset="0"/>
              </a:rPr>
              <a:t>-99%</a:t>
            </a:r>
          </a:p>
        </p:txBody>
      </p:sp>
      <p:sp>
        <p:nvSpPr>
          <p:cNvPr id="599097" name="AutoShape 12"/>
          <p:cNvSpPr>
            <a:spLocks noChangeArrowheads="1"/>
          </p:cNvSpPr>
          <p:nvPr/>
        </p:nvSpPr>
        <p:spPr bwMode="auto">
          <a:xfrm>
            <a:off x="7380288" y="4149725"/>
            <a:ext cx="508000" cy="792163"/>
          </a:xfrm>
          <a:prstGeom prst="downArrow">
            <a:avLst>
              <a:gd name="adj1" fmla="val 50000"/>
              <a:gd name="adj2" fmla="val 29274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es-ES" sz="1800">
              <a:latin typeface="Arial" charset="0"/>
            </a:endParaRPr>
          </a:p>
        </p:txBody>
      </p:sp>
      <p:sp>
        <p:nvSpPr>
          <p:cNvPr id="599098" name="AutoShape 58"/>
          <p:cNvSpPr>
            <a:spLocks/>
          </p:cNvSpPr>
          <p:nvPr/>
        </p:nvSpPr>
        <p:spPr bwMode="auto">
          <a:xfrm>
            <a:off x="1331913" y="1125538"/>
            <a:ext cx="433387" cy="3240087"/>
          </a:xfrm>
          <a:prstGeom prst="leftBrace">
            <a:avLst>
              <a:gd name="adj1" fmla="val 62302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99099" name="Text Box 59"/>
          <p:cNvSpPr txBox="1">
            <a:spLocks noChangeArrowheads="1"/>
          </p:cNvSpPr>
          <p:nvPr/>
        </p:nvSpPr>
        <p:spPr bwMode="auto">
          <a:xfrm>
            <a:off x="2133600" y="6361113"/>
            <a:ext cx="13414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Continuar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99100" name="Picture 60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37288"/>
            <a:ext cx="447675" cy="576262"/>
          </a:xfrm>
          <a:prstGeom prst="rect">
            <a:avLst/>
          </a:prstGeom>
          <a:noFill/>
        </p:spPr>
      </p:pic>
      <p:sp>
        <p:nvSpPr>
          <p:cNvPr id="599101" name="Rectangle 61"/>
          <p:cNvSpPr>
            <a:spLocks noChangeArrowheads="1"/>
          </p:cNvSpPr>
          <p:nvPr/>
        </p:nvSpPr>
        <p:spPr bwMode="auto">
          <a:xfrm>
            <a:off x="107950" y="-1588"/>
            <a:ext cx="428783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es-ES_tradnl" sz="2600" b="1">
                <a:solidFill>
                  <a:schemeClr val="tx2"/>
                </a:solidFill>
                <a:latin typeface="Arial" charset="0"/>
                <a:ea typeface="Osaka" pitchFamily="1" charset="-128"/>
              </a:rPr>
              <a:t>Reforma Regulatoria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9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9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9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59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59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59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59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59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59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59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59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4" grpId="0"/>
      <p:bldP spid="599043" grpId="0" animBg="1"/>
      <p:bldP spid="599090" grpId="0" animBg="1"/>
      <p:bldP spid="599091" grpId="0"/>
      <p:bldP spid="599092" grpId="0"/>
      <p:bldP spid="599093" grpId="0" animBg="1"/>
      <p:bldP spid="599094" grpId="0"/>
      <p:bldP spid="599095" grpId="0" animBg="1"/>
      <p:bldP spid="599096" grpId="0"/>
      <p:bldP spid="599097" grpId="0" animBg="1"/>
      <p:bldP spid="599098" grpId="0" animBg="1"/>
      <p:bldP spid="599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96113" y="5849938"/>
            <a:ext cx="8509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endParaRPr kumimoji="0" lang="es-ES" sz="1400">
              <a:solidFill>
                <a:srgbClr val="000066"/>
              </a:solidFill>
              <a:latin typeface="Arial" charset="0"/>
              <a:ea typeface="Osaka" pitchFamily="1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54388" y="5849938"/>
            <a:ext cx="9683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ctr"/>
            <a:r>
              <a:rPr kumimoji="0" lang="es-MX" sz="2000" b="1">
                <a:solidFill>
                  <a:srgbClr val="FF0000"/>
                </a:solidFill>
                <a:latin typeface="Arial" charset="0"/>
                <a:ea typeface="Osaka" pitchFamily="1" charset="-128"/>
              </a:rPr>
              <a:t>599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39988" y="5849938"/>
            <a:ext cx="914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</a:rPr>
              <a:t>484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825" y="5849938"/>
            <a:ext cx="2189163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/>
            <a:r>
              <a:rPr kumimoji="0" lang="es-MX" sz="1400">
                <a:latin typeface="Arial" charset="0"/>
                <a:ea typeface="Osaka" pitchFamily="1" charset="-128"/>
              </a:rPr>
              <a:t>Administrativos Generales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0825" y="908050"/>
            <a:ext cx="2189163" cy="6492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"/>
            <a:r>
              <a:rPr kumimoji="0" lang="es-MX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  <a:cs typeface="Arial" charset="0"/>
              </a:rPr>
              <a:t>Materia</a:t>
            </a:r>
            <a:endParaRPr kumimoji="0" lang="es-MX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Osaka" pitchFamily="1" charset="-12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11413" y="908050"/>
            <a:ext cx="1008062" cy="6492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"/>
            <a:r>
              <a:rPr kumimoji="0" lang="es-MX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  <a:cs typeface="Arial" charset="0"/>
              </a:rPr>
              <a:t>2008</a:t>
            </a:r>
            <a:endParaRPr kumimoji="0" lang="es-MX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Osaka" pitchFamily="1" charset="-128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419475" y="908050"/>
            <a:ext cx="865188" cy="6492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"/>
            <a:r>
              <a:rPr kumimoji="0" lang="es-MX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  <a:cs typeface="Arial" charset="0"/>
              </a:rPr>
              <a:t>2009</a:t>
            </a:r>
            <a:endParaRPr kumimoji="0" lang="es-MX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Osaka" pitchFamily="1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84663" y="908050"/>
            <a:ext cx="1193800" cy="6492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"/>
            <a:r>
              <a:rPr kumimoji="0" lang="es-MX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  <a:cs typeface="Arial" charset="0"/>
              </a:rPr>
              <a:t>Procesos</a:t>
            </a:r>
            <a:endParaRPr kumimoji="0" lang="es-MX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Osaka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35600" y="908050"/>
            <a:ext cx="1003300" cy="6492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"/>
            <a:r>
              <a:rPr kumimoji="0" lang="es-MX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  <a:cs typeface="Arial" charset="0"/>
              </a:rPr>
              <a:t>Manual</a:t>
            </a:r>
            <a:endParaRPr kumimoji="0" lang="es-MX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Osaka" pitchFamily="1" charset="-128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0825" y="2432050"/>
            <a:ext cx="21891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Tecnologías de la Información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411413" y="2432050"/>
            <a:ext cx="914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806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348038" y="2432050"/>
            <a:ext cx="9683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653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356100" y="2432050"/>
            <a:ext cx="1158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468938" y="2432050"/>
            <a:ext cx="9747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50825" y="2947988"/>
            <a:ext cx="218916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Transparencia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411413" y="2947988"/>
            <a:ext cx="9144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n.d. 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348038" y="2947988"/>
            <a:ext cx="96837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387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356100" y="2947988"/>
            <a:ext cx="11588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435600" y="2947988"/>
            <a:ext cx="974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50825" y="3251200"/>
            <a:ext cx="21891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Auditoría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356100" y="3197225"/>
            <a:ext cx="11588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435600" y="3251200"/>
            <a:ext cx="9747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50825" y="3554413"/>
            <a:ext cx="218916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Control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356100" y="3554413"/>
            <a:ext cx="11588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435600" y="3554413"/>
            <a:ext cx="974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50825" y="3857625"/>
            <a:ext cx="21891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Recursos Financieros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482850" y="3857625"/>
            <a:ext cx="9144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3,225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314700" y="3857625"/>
            <a:ext cx="9683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1,929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4356100" y="3857625"/>
            <a:ext cx="11588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18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5435600" y="3857625"/>
            <a:ext cx="9747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20" name="Rectangle 32"/>
          <p:cNvSpPr>
            <a:spLocks noChangeArrowheads="1"/>
          </p:cNvSpPr>
          <p:nvPr/>
        </p:nvSpPr>
        <p:spPr bwMode="auto">
          <a:xfrm>
            <a:off x="250825" y="4160838"/>
            <a:ext cx="2189163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Recursos Humanos/ Servicios Personales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21" name="Rectangle 33"/>
          <p:cNvSpPr>
            <a:spLocks noChangeArrowheads="1"/>
          </p:cNvSpPr>
          <p:nvPr/>
        </p:nvSpPr>
        <p:spPr bwMode="auto">
          <a:xfrm>
            <a:off x="2482850" y="4160838"/>
            <a:ext cx="914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2,804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22" name="Rectangle 34"/>
          <p:cNvSpPr>
            <a:spLocks noChangeArrowheads="1"/>
          </p:cNvSpPr>
          <p:nvPr/>
        </p:nvSpPr>
        <p:spPr bwMode="auto">
          <a:xfrm>
            <a:off x="3314700" y="4160838"/>
            <a:ext cx="9683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1,722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23" name="Rectangle 35"/>
          <p:cNvSpPr>
            <a:spLocks noChangeArrowheads="1"/>
          </p:cNvSpPr>
          <p:nvPr/>
        </p:nvSpPr>
        <p:spPr bwMode="auto">
          <a:xfrm>
            <a:off x="4356100" y="4160838"/>
            <a:ext cx="11588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19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24" name="Rectangle 36"/>
          <p:cNvSpPr>
            <a:spLocks noChangeArrowheads="1"/>
          </p:cNvSpPr>
          <p:nvPr/>
        </p:nvSpPr>
        <p:spPr bwMode="auto">
          <a:xfrm>
            <a:off x="5435600" y="4160838"/>
            <a:ext cx="9747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25" name="Rectangle 37"/>
          <p:cNvSpPr>
            <a:spLocks noChangeArrowheads="1"/>
          </p:cNvSpPr>
          <p:nvPr/>
        </p:nvSpPr>
        <p:spPr bwMode="auto">
          <a:xfrm>
            <a:off x="250825" y="4676775"/>
            <a:ext cx="21891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Recursos Materiales y Servicios Generales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26" name="Rectangle 38"/>
          <p:cNvSpPr>
            <a:spLocks noChangeArrowheads="1"/>
          </p:cNvSpPr>
          <p:nvPr/>
        </p:nvSpPr>
        <p:spPr bwMode="auto">
          <a:xfrm>
            <a:off x="2482850" y="4676775"/>
            <a:ext cx="914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2,136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27" name="Rectangle 39"/>
          <p:cNvSpPr>
            <a:spLocks noChangeArrowheads="1"/>
          </p:cNvSpPr>
          <p:nvPr/>
        </p:nvSpPr>
        <p:spPr bwMode="auto">
          <a:xfrm>
            <a:off x="3348038" y="4676775"/>
            <a:ext cx="9683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1,293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28" name="Rectangle 40"/>
          <p:cNvSpPr>
            <a:spLocks noChangeArrowheads="1"/>
          </p:cNvSpPr>
          <p:nvPr/>
        </p:nvSpPr>
        <p:spPr bwMode="auto">
          <a:xfrm>
            <a:off x="4356100" y="4676775"/>
            <a:ext cx="1158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25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29" name="Rectangle 41"/>
          <p:cNvSpPr>
            <a:spLocks noChangeArrowheads="1"/>
          </p:cNvSpPr>
          <p:nvPr/>
        </p:nvSpPr>
        <p:spPr bwMode="auto">
          <a:xfrm>
            <a:off x="5472113" y="4652963"/>
            <a:ext cx="9747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1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30" name="Rectangle 42"/>
          <p:cNvSpPr>
            <a:spLocks noChangeArrowheads="1"/>
          </p:cNvSpPr>
          <p:nvPr/>
        </p:nvSpPr>
        <p:spPr bwMode="auto">
          <a:xfrm>
            <a:off x="790575" y="5226050"/>
            <a:ext cx="70564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ctr"/>
            <a:r>
              <a:rPr kumimoji="0" lang="es-MX" sz="1400">
                <a:solidFill>
                  <a:srgbClr val="000066"/>
                </a:solidFill>
                <a:latin typeface="Arial" charset="0"/>
                <a:ea typeface="Osaka" pitchFamily="1" charset="-128"/>
                <a:cs typeface="Arial" charset="0"/>
              </a:rPr>
              <a:t> </a:t>
            </a:r>
            <a:endParaRPr kumimoji="0" lang="es-MX" sz="1400">
              <a:solidFill>
                <a:srgbClr val="000066"/>
              </a:solidFill>
              <a:latin typeface="Arial" charset="0"/>
              <a:ea typeface="Osaka" pitchFamily="1" charset="-128"/>
            </a:endParaRPr>
          </a:p>
        </p:txBody>
      </p:sp>
      <p:sp>
        <p:nvSpPr>
          <p:cNvPr id="601131" name="Rectangle 43"/>
          <p:cNvSpPr>
            <a:spLocks noChangeArrowheads="1"/>
          </p:cNvSpPr>
          <p:nvPr/>
        </p:nvSpPr>
        <p:spPr bwMode="auto">
          <a:xfrm>
            <a:off x="250825" y="5334000"/>
            <a:ext cx="21891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/>
            <a:r>
              <a:rPr kumimoji="0" lang="es-MX" sz="1400" b="1">
                <a:latin typeface="Arial" charset="0"/>
                <a:ea typeface="Osaka" pitchFamily="1" charset="-128"/>
                <a:cs typeface="Arial" charset="0"/>
              </a:rPr>
              <a:t>Administrativos Internos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32" name="Rectangle 44"/>
          <p:cNvSpPr>
            <a:spLocks noChangeArrowheads="1"/>
          </p:cNvSpPr>
          <p:nvPr/>
        </p:nvSpPr>
        <p:spPr bwMode="auto">
          <a:xfrm>
            <a:off x="2439988" y="5334000"/>
            <a:ext cx="914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ctr"/>
            <a:r>
              <a:rPr kumimoji="0" lang="es-MX" sz="1400" b="1">
                <a:latin typeface="Arial" charset="0"/>
                <a:ea typeface="Osaka" pitchFamily="1" charset="-128"/>
                <a:cs typeface="Arial" charset="0"/>
              </a:rPr>
              <a:t>9,726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33" name="Rectangle 45"/>
          <p:cNvSpPr>
            <a:spLocks noChangeArrowheads="1"/>
          </p:cNvSpPr>
          <p:nvPr/>
        </p:nvSpPr>
        <p:spPr bwMode="auto">
          <a:xfrm>
            <a:off x="3354388" y="5334000"/>
            <a:ext cx="9683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ctr"/>
            <a:r>
              <a:rPr kumimoji="0" lang="es-MX" sz="2000" b="1">
                <a:solidFill>
                  <a:srgbClr val="FF0000"/>
                </a:solidFill>
                <a:latin typeface="Arial" charset="0"/>
                <a:ea typeface="Osaka" pitchFamily="1" charset="-128"/>
                <a:cs typeface="Arial" charset="0"/>
              </a:rPr>
              <a:t>6,527</a:t>
            </a:r>
            <a:endParaRPr kumimoji="0" lang="es-MX" sz="2000">
              <a:solidFill>
                <a:srgbClr val="FF0000"/>
              </a:solidFill>
              <a:latin typeface="Arial" charset="0"/>
              <a:ea typeface="Osaka" pitchFamily="1" charset="-128"/>
            </a:endParaRPr>
          </a:p>
        </p:txBody>
      </p:sp>
      <p:sp>
        <p:nvSpPr>
          <p:cNvPr id="601134" name="Rectangle 46"/>
          <p:cNvSpPr>
            <a:spLocks noChangeArrowheads="1"/>
          </p:cNvSpPr>
          <p:nvPr/>
        </p:nvSpPr>
        <p:spPr bwMode="auto">
          <a:xfrm>
            <a:off x="4322763" y="5334000"/>
            <a:ext cx="11588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fontAlgn="ctr"/>
            <a:r>
              <a:rPr kumimoji="0" lang="es-MX" sz="1400">
                <a:latin typeface="Arial" charset="0"/>
                <a:ea typeface="Osaka" pitchFamily="1" charset="-128"/>
                <a:cs typeface="Arial" charset="0"/>
              </a:rPr>
              <a:t>68</a:t>
            </a:r>
            <a:endParaRPr kumimoji="0" lang="es-MX" sz="1400">
              <a:latin typeface="Arial" charset="0"/>
              <a:ea typeface="Osaka" pitchFamily="1" charset="-128"/>
            </a:endParaRPr>
          </a:p>
        </p:txBody>
      </p:sp>
      <p:sp>
        <p:nvSpPr>
          <p:cNvPr id="601135" name="Rectangle 47"/>
          <p:cNvSpPr>
            <a:spLocks noChangeArrowheads="1"/>
          </p:cNvSpPr>
          <p:nvPr/>
        </p:nvSpPr>
        <p:spPr bwMode="auto">
          <a:xfrm>
            <a:off x="5481638" y="5334000"/>
            <a:ext cx="9747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fontAlgn="ctr"/>
            <a:r>
              <a:rPr kumimoji="0" lang="es-MX" sz="2400" b="1">
                <a:solidFill>
                  <a:srgbClr val="FF0000"/>
                </a:solidFill>
                <a:latin typeface="Arial" charset="0"/>
                <a:ea typeface="Osaka" pitchFamily="1" charset="-128"/>
                <a:cs typeface="Arial" charset="0"/>
              </a:rPr>
              <a:t>9</a:t>
            </a:r>
          </a:p>
        </p:txBody>
      </p:sp>
      <p:sp>
        <p:nvSpPr>
          <p:cNvPr id="601136" name="Rectangle 48"/>
          <p:cNvSpPr>
            <a:spLocks noChangeArrowheads="1"/>
          </p:cNvSpPr>
          <p:nvPr/>
        </p:nvSpPr>
        <p:spPr bwMode="auto">
          <a:xfrm>
            <a:off x="6996113" y="5334000"/>
            <a:ext cx="8509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kumimoji="0" lang="es-ES" sz="1400">
                <a:solidFill>
                  <a:srgbClr val="000066"/>
                </a:solidFill>
                <a:latin typeface="Arial" charset="0"/>
                <a:ea typeface="Osaka" pitchFamily="1" charset="-128"/>
                <a:cs typeface="Arial" charset="0"/>
              </a:rPr>
              <a:t> </a:t>
            </a:r>
            <a:endParaRPr kumimoji="0" lang="es-ES" sz="1400">
              <a:solidFill>
                <a:srgbClr val="000066"/>
              </a:solidFill>
              <a:latin typeface="Arial" charset="0"/>
              <a:ea typeface="Osaka" pitchFamily="1" charset="-128"/>
            </a:endParaRPr>
          </a:p>
        </p:txBody>
      </p:sp>
      <p:sp>
        <p:nvSpPr>
          <p:cNvPr id="601137" name="Line 49"/>
          <p:cNvSpPr>
            <a:spLocks noChangeShapeType="1"/>
          </p:cNvSpPr>
          <p:nvPr/>
        </p:nvSpPr>
        <p:spPr bwMode="auto">
          <a:xfrm>
            <a:off x="6443663" y="908050"/>
            <a:ext cx="0" cy="6492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01138" name="Line 50"/>
          <p:cNvSpPr>
            <a:spLocks noChangeShapeType="1"/>
          </p:cNvSpPr>
          <p:nvPr/>
        </p:nvSpPr>
        <p:spPr bwMode="auto">
          <a:xfrm>
            <a:off x="250825" y="908050"/>
            <a:ext cx="6192838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01139" name="Line 51"/>
          <p:cNvSpPr>
            <a:spLocks noChangeShapeType="1"/>
          </p:cNvSpPr>
          <p:nvPr/>
        </p:nvSpPr>
        <p:spPr bwMode="auto">
          <a:xfrm>
            <a:off x="250825" y="1557338"/>
            <a:ext cx="0" cy="3635375"/>
          </a:xfrm>
          <a:prstGeom prst="line">
            <a:avLst/>
          </a:prstGeom>
          <a:noFill/>
          <a:ln w="12700" cap="sq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40" name="Line 52"/>
          <p:cNvSpPr>
            <a:spLocks noChangeShapeType="1"/>
          </p:cNvSpPr>
          <p:nvPr/>
        </p:nvSpPr>
        <p:spPr bwMode="auto">
          <a:xfrm>
            <a:off x="2439988" y="1557338"/>
            <a:ext cx="0" cy="3635375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41" name="Line 53"/>
          <p:cNvSpPr>
            <a:spLocks noChangeShapeType="1"/>
          </p:cNvSpPr>
          <p:nvPr/>
        </p:nvSpPr>
        <p:spPr bwMode="auto">
          <a:xfrm>
            <a:off x="3414713" y="1557338"/>
            <a:ext cx="0" cy="3635375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42" name="Line 54"/>
          <p:cNvSpPr>
            <a:spLocks noChangeShapeType="1"/>
          </p:cNvSpPr>
          <p:nvPr/>
        </p:nvSpPr>
        <p:spPr bwMode="auto">
          <a:xfrm>
            <a:off x="4284663" y="1557338"/>
            <a:ext cx="0" cy="3635375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43" name="Line 55"/>
          <p:cNvSpPr>
            <a:spLocks noChangeShapeType="1"/>
          </p:cNvSpPr>
          <p:nvPr/>
        </p:nvSpPr>
        <p:spPr bwMode="auto">
          <a:xfrm>
            <a:off x="5514975" y="1557338"/>
            <a:ext cx="0" cy="3635375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44" name="Line 56"/>
          <p:cNvSpPr>
            <a:spLocks noChangeShapeType="1"/>
          </p:cNvSpPr>
          <p:nvPr/>
        </p:nvSpPr>
        <p:spPr bwMode="auto">
          <a:xfrm>
            <a:off x="6450013" y="1557338"/>
            <a:ext cx="0" cy="3635375"/>
          </a:xfrm>
          <a:prstGeom prst="line">
            <a:avLst/>
          </a:prstGeom>
          <a:noFill/>
          <a:ln w="12700" cap="sq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45" name="Line 57"/>
          <p:cNvSpPr>
            <a:spLocks noChangeShapeType="1"/>
          </p:cNvSpPr>
          <p:nvPr/>
        </p:nvSpPr>
        <p:spPr bwMode="auto">
          <a:xfrm>
            <a:off x="250825" y="2924175"/>
            <a:ext cx="6192838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46" name="Line 58"/>
          <p:cNvSpPr>
            <a:spLocks noChangeShapeType="1"/>
          </p:cNvSpPr>
          <p:nvPr/>
        </p:nvSpPr>
        <p:spPr bwMode="auto">
          <a:xfrm>
            <a:off x="250825" y="3284538"/>
            <a:ext cx="218916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47" name="Line 59"/>
          <p:cNvSpPr>
            <a:spLocks noChangeShapeType="1"/>
          </p:cNvSpPr>
          <p:nvPr/>
        </p:nvSpPr>
        <p:spPr bwMode="auto">
          <a:xfrm>
            <a:off x="4283075" y="3213100"/>
            <a:ext cx="215900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48" name="Line 60"/>
          <p:cNvSpPr>
            <a:spLocks noChangeShapeType="1"/>
          </p:cNvSpPr>
          <p:nvPr/>
        </p:nvSpPr>
        <p:spPr bwMode="auto">
          <a:xfrm>
            <a:off x="250825" y="3573463"/>
            <a:ext cx="218916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49" name="Line 61"/>
          <p:cNvSpPr>
            <a:spLocks noChangeShapeType="1"/>
          </p:cNvSpPr>
          <p:nvPr/>
        </p:nvSpPr>
        <p:spPr bwMode="auto">
          <a:xfrm>
            <a:off x="4283075" y="3500438"/>
            <a:ext cx="2160588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50" name="Line 62"/>
          <p:cNvSpPr>
            <a:spLocks noChangeShapeType="1"/>
          </p:cNvSpPr>
          <p:nvPr/>
        </p:nvSpPr>
        <p:spPr bwMode="auto">
          <a:xfrm>
            <a:off x="250825" y="3860800"/>
            <a:ext cx="6192838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51" name="Line 63"/>
          <p:cNvSpPr>
            <a:spLocks noChangeShapeType="1"/>
          </p:cNvSpPr>
          <p:nvPr/>
        </p:nvSpPr>
        <p:spPr bwMode="auto">
          <a:xfrm>
            <a:off x="250825" y="4149725"/>
            <a:ext cx="6192838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52" name="Line 64"/>
          <p:cNvSpPr>
            <a:spLocks noChangeShapeType="1"/>
          </p:cNvSpPr>
          <p:nvPr/>
        </p:nvSpPr>
        <p:spPr bwMode="auto">
          <a:xfrm>
            <a:off x="250825" y="4652963"/>
            <a:ext cx="6192838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53" name="Line 65"/>
          <p:cNvSpPr>
            <a:spLocks noChangeShapeType="1"/>
          </p:cNvSpPr>
          <p:nvPr/>
        </p:nvSpPr>
        <p:spPr bwMode="auto">
          <a:xfrm>
            <a:off x="250825" y="6365875"/>
            <a:ext cx="6205538" cy="0"/>
          </a:xfrm>
          <a:prstGeom prst="line">
            <a:avLst/>
          </a:prstGeom>
          <a:noFill/>
          <a:ln w="12700" cap="sq" algn="ctr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54" name="Line 66"/>
          <p:cNvSpPr>
            <a:spLocks noChangeShapeType="1"/>
          </p:cNvSpPr>
          <p:nvPr/>
        </p:nvSpPr>
        <p:spPr bwMode="auto">
          <a:xfrm>
            <a:off x="2439988" y="5334000"/>
            <a:ext cx="0" cy="1031875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55" name="Line 67"/>
          <p:cNvSpPr>
            <a:spLocks noChangeShapeType="1"/>
          </p:cNvSpPr>
          <p:nvPr/>
        </p:nvSpPr>
        <p:spPr bwMode="auto">
          <a:xfrm>
            <a:off x="3354388" y="5334000"/>
            <a:ext cx="0" cy="1031875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56" name="Line 68"/>
          <p:cNvSpPr>
            <a:spLocks noChangeShapeType="1"/>
          </p:cNvSpPr>
          <p:nvPr/>
        </p:nvSpPr>
        <p:spPr bwMode="auto">
          <a:xfrm>
            <a:off x="4322763" y="5334000"/>
            <a:ext cx="0" cy="1031875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57" name="Line 69"/>
          <p:cNvSpPr>
            <a:spLocks noChangeShapeType="1"/>
          </p:cNvSpPr>
          <p:nvPr/>
        </p:nvSpPr>
        <p:spPr bwMode="auto">
          <a:xfrm>
            <a:off x="5481638" y="5334000"/>
            <a:ext cx="0" cy="1031875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58" name="Line 70"/>
          <p:cNvSpPr>
            <a:spLocks noChangeShapeType="1"/>
          </p:cNvSpPr>
          <p:nvPr/>
        </p:nvSpPr>
        <p:spPr bwMode="auto">
          <a:xfrm>
            <a:off x="6456363" y="5334000"/>
            <a:ext cx="0" cy="1031875"/>
          </a:xfrm>
          <a:prstGeom prst="line">
            <a:avLst/>
          </a:prstGeom>
          <a:noFill/>
          <a:ln w="12700" cap="sq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59" name="Line 71"/>
          <p:cNvSpPr>
            <a:spLocks noChangeShapeType="1"/>
          </p:cNvSpPr>
          <p:nvPr/>
        </p:nvSpPr>
        <p:spPr bwMode="auto">
          <a:xfrm>
            <a:off x="250825" y="5334000"/>
            <a:ext cx="0" cy="1031875"/>
          </a:xfrm>
          <a:prstGeom prst="line">
            <a:avLst/>
          </a:prstGeom>
          <a:noFill/>
          <a:ln w="12700" cap="sq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60" name="Line 72"/>
          <p:cNvSpPr>
            <a:spLocks noChangeShapeType="1"/>
          </p:cNvSpPr>
          <p:nvPr/>
        </p:nvSpPr>
        <p:spPr bwMode="auto">
          <a:xfrm>
            <a:off x="250825" y="5226050"/>
            <a:ext cx="0" cy="30321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61" name="Line 73"/>
          <p:cNvSpPr>
            <a:spLocks noChangeShapeType="1"/>
          </p:cNvSpPr>
          <p:nvPr/>
        </p:nvSpPr>
        <p:spPr bwMode="auto">
          <a:xfrm>
            <a:off x="7847013" y="5334000"/>
            <a:ext cx="0" cy="1031875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62" name="Line 74"/>
          <p:cNvSpPr>
            <a:spLocks noChangeShapeType="1"/>
          </p:cNvSpPr>
          <p:nvPr/>
        </p:nvSpPr>
        <p:spPr bwMode="auto">
          <a:xfrm>
            <a:off x="252413" y="5172075"/>
            <a:ext cx="6192837" cy="0"/>
          </a:xfrm>
          <a:prstGeom prst="line">
            <a:avLst/>
          </a:prstGeom>
          <a:noFill/>
          <a:ln w="12700" cap="sq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63" name="Line 75"/>
          <p:cNvSpPr>
            <a:spLocks noChangeShapeType="1"/>
          </p:cNvSpPr>
          <p:nvPr/>
        </p:nvSpPr>
        <p:spPr bwMode="auto">
          <a:xfrm>
            <a:off x="250825" y="5334000"/>
            <a:ext cx="6205538" cy="0"/>
          </a:xfrm>
          <a:prstGeom prst="line">
            <a:avLst/>
          </a:prstGeom>
          <a:noFill/>
          <a:ln w="12700" cap="sq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64" name="Line 76"/>
          <p:cNvSpPr>
            <a:spLocks noChangeShapeType="1"/>
          </p:cNvSpPr>
          <p:nvPr/>
        </p:nvSpPr>
        <p:spPr bwMode="auto">
          <a:xfrm>
            <a:off x="6996113" y="6365875"/>
            <a:ext cx="850900" cy="0"/>
          </a:xfrm>
          <a:prstGeom prst="line">
            <a:avLst/>
          </a:prstGeom>
          <a:noFill/>
          <a:ln w="12700" cap="sq" algn="ctr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65" name="Line 77"/>
          <p:cNvSpPr>
            <a:spLocks noChangeShapeType="1"/>
          </p:cNvSpPr>
          <p:nvPr/>
        </p:nvSpPr>
        <p:spPr bwMode="auto">
          <a:xfrm>
            <a:off x="250825" y="5849938"/>
            <a:ext cx="4071938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66" name="Line 78"/>
          <p:cNvSpPr>
            <a:spLocks noChangeShapeType="1"/>
          </p:cNvSpPr>
          <p:nvPr/>
        </p:nvSpPr>
        <p:spPr bwMode="auto">
          <a:xfrm>
            <a:off x="6996113" y="5849938"/>
            <a:ext cx="8509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601167" name="Group 79"/>
          <p:cNvGraphicFramePr>
            <a:graphicFrameLocks noGrp="1"/>
          </p:cNvGraphicFramePr>
          <p:nvPr/>
        </p:nvGraphicFramePr>
        <p:xfrm>
          <a:off x="7308850" y="4076700"/>
          <a:ext cx="1584325" cy="938213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7,126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01173" name="AutoShape 12"/>
          <p:cNvSpPr>
            <a:spLocks noChangeArrowheads="1"/>
          </p:cNvSpPr>
          <p:nvPr/>
        </p:nvSpPr>
        <p:spPr bwMode="auto">
          <a:xfrm rot="3201144">
            <a:off x="7272338" y="5076825"/>
            <a:ext cx="508000" cy="800100"/>
          </a:xfrm>
          <a:prstGeom prst="downArrow">
            <a:avLst>
              <a:gd name="adj1" fmla="val 50000"/>
              <a:gd name="adj2" fmla="val 29568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kumimoji="0" lang="es-ES" sz="1800">
              <a:latin typeface="Arial" charset="0"/>
            </a:endParaRPr>
          </a:p>
        </p:txBody>
      </p:sp>
      <p:sp>
        <p:nvSpPr>
          <p:cNvPr id="601174" name="Rectangle 86"/>
          <p:cNvSpPr>
            <a:spLocks noChangeArrowheads="1"/>
          </p:cNvSpPr>
          <p:nvPr/>
        </p:nvSpPr>
        <p:spPr bwMode="auto">
          <a:xfrm>
            <a:off x="7310438" y="2852738"/>
            <a:ext cx="1584325" cy="938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kumimoji="0" lang="es-MX" sz="1400" b="1">
                <a:solidFill>
                  <a:srgbClr val="FF0000"/>
                </a:solidFill>
                <a:latin typeface="Arial" charset="0"/>
                <a:ea typeface="Osaka" pitchFamily="1" charset="-128"/>
                <a:cs typeface="Arial" charset="0"/>
              </a:rPr>
              <a:t>Normas internas administrativas</a:t>
            </a:r>
            <a:endParaRPr kumimoji="0" lang="es-ES" sz="1400" b="1">
              <a:solidFill>
                <a:srgbClr val="FF0000"/>
              </a:solidFill>
              <a:latin typeface="Arial" charset="0"/>
              <a:ea typeface="Osaka" pitchFamily="1" charset="-128"/>
              <a:cs typeface="Arial" charset="0"/>
            </a:endParaRPr>
          </a:p>
        </p:txBody>
      </p:sp>
      <p:sp>
        <p:nvSpPr>
          <p:cNvPr id="601175" name="Line 87"/>
          <p:cNvSpPr>
            <a:spLocks noChangeShapeType="1"/>
          </p:cNvSpPr>
          <p:nvPr/>
        </p:nvSpPr>
        <p:spPr bwMode="auto">
          <a:xfrm flipH="1">
            <a:off x="7308850" y="2852738"/>
            <a:ext cx="0" cy="936625"/>
          </a:xfrm>
          <a:prstGeom prst="line">
            <a:avLst/>
          </a:prstGeom>
          <a:noFill/>
          <a:ln w="76200" cap="rnd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76" name="Line 88"/>
          <p:cNvSpPr>
            <a:spLocks noChangeShapeType="1"/>
          </p:cNvSpPr>
          <p:nvPr/>
        </p:nvSpPr>
        <p:spPr bwMode="auto">
          <a:xfrm flipH="1">
            <a:off x="8893175" y="2852738"/>
            <a:ext cx="0" cy="936625"/>
          </a:xfrm>
          <a:prstGeom prst="line">
            <a:avLst/>
          </a:prstGeom>
          <a:noFill/>
          <a:ln w="76200" cap="rnd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77" name="Line 89"/>
          <p:cNvSpPr>
            <a:spLocks noChangeShapeType="1"/>
          </p:cNvSpPr>
          <p:nvPr/>
        </p:nvSpPr>
        <p:spPr bwMode="auto">
          <a:xfrm>
            <a:off x="7308850" y="2852738"/>
            <a:ext cx="1584325" cy="0"/>
          </a:xfrm>
          <a:prstGeom prst="line">
            <a:avLst/>
          </a:prstGeom>
          <a:noFill/>
          <a:ln w="76200" cap="rnd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78" name="Line 90"/>
          <p:cNvSpPr>
            <a:spLocks noChangeShapeType="1"/>
          </p:cNvSpPr>
          <p:nvPr/>
        </p:nvSpPr>
        <p:spPr bwMode="auto">
          <a:xfrm>
            <a:off x="7308850" y="3789363"/>
            <a:ext cx="1584325" cy="0"/>
          </a:xfrm>
          <a:prstGeom prst="line">
            <a:avLst/>
          </a:prstGeom>
          <a:noFill/>
          <a:ln w="76200" cap="rnd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79" name="Line 91"/>
          <p:cNvSpPr>
            <a:spLocks noChangeShapeType="1"/>
          </p:cNvSpPr>
          <p:nvPr/>
        </p:nvSpPr>
        <p:spPr bwMode="auto">
          <a:xfrm>
            <a:off x="7308850" y="5000625"/>
            <a:ext cx="1584325" cy="0"/>
          </a:xfrm>
          <a:prstGeom prst="line">
            <a:avLst/>
          </a:prstGeom>
          <a:noFill/>
          <a:ln w="76200" cap="rnd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601180" name="Text Box 92"/>
          <p:cNvSpPr txBox="1">
            <a:spLocks noChangeArrowheads="1"/>
          </p:cNvSpPr>
          <p:nvPr/>
        </p:nvSpPr>
        <p:spPr bwMode="auto">
          <a:xfrm>
            <a:off x="2062163" y="6361113"/>
            <a:ext cx="13414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Arial" charset="0"/>
              <a:buNone/>
            </a:pPr>
            <a:r>
              <a:rPr kumimoji="0" lang="es-MX" sz="1200" b="1">
                <a:solidFill>
                  <a:srgbClr val="007273"/>
                </a:solidFill>
                <a:latin typeface="Verdana" pitchFamily="34" charset="0"/>
                <a:cs typeface="Arial" charset="0"/>
              </a:rPr>
              <a:t>Continuar</a:t>
            </a:r>
            <a:endParaRPr kumimoji="0" lang="es-ES" sz="1200" b="1">
              <a:solidFill>
                <a:srgbClr val="007273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01181" name="Picture 93" descr="MCj0432675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0838" y="6237288"/>
            <a:ext cx="447675" cy="576262"/>
          </a:xfrm>
          <a:prstGeom prst="rect">
            <a:avLst/>
          </a:prstGeom>
          <a:noFill/>
        </p:spPr>
      </p:pic>
      <p:sp>
        <p:nvSpPr>
          <p:cNvPr id="601182" name="Rectangle 94"/>
          <p:cNvSpPr>
            <a:spLocks noChangeArrowheads="1"/>
          </p:cNvSpPr>
          <p:nvPr/>
        </p:nvSpPr>
        <p:spPr bwMode="auto">
          <a:xfrm>
            <a:off x="107950" y="-1588"/>
            <a:ext cx="428783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es-ES_tradnl" sz="2600" b="1">
                <a:solidFill>
                  <a:schemeClr val="tx2"/>
                </a:solidFill>
                <a:latin typeface="Arial" charset="0"/>
                <a:ea typeface="Osaka" pitchFamily="1" charset="-128"/>
              </a:rPr>
              <a:t>Reforma Regulatoria</a:t>
            </a:r>
          </a:p>
        </p:txBody>
      </p:sp>
      <p:grpSp>
        <p:nvGrpSpPr>
          <p:cNvPr id="601183" name="Group 95"/>
          <p:cNvGrpSpPr>
            <a:grpSpLocks/>
          </p:cNvGrpSpPr>
          <p:nvPr/>
        </p:nvGrpSpPr>
        <p:grpSpPr bwMode="auto">
          <a:xfrm>
            <a:off x="250825" y="1557338"/>
            <a:ext cx="6205538" cy="874712"/>
            <a:chOff x="158" y="981"/>
            <a:chExt cx="3909" cy="551"/>
          </a:xfrm>
        </p:grpSpPr>
        <p:sp>
          <p:nvSpPr>
            <p:cNvPr id="601184" name="Rectangle 96"/>
            <p:cNvSpPr>
              <a:spLocks noChangeArrowheads="1"/>
            </p:cNvSpPr>
            <p:nvPr/>
          </p:nvSpPr>
          <p:spPr bwMode="auto">
            <a:xfrm>
              <a:off x="158" y="981"/>
              <a:ext cx="1379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b"/>
              <a:r>
                <a:rPr kumimoji="0" lang="es-MX" sz="1400" b="1">
                  <a:latin typeface="Arial" charset="0"/>
                  <a:ea typeface="Osaka" pitchFamily="1" charset="-128"/>
                  <a:cs typeface="Arial" charset="0"/>
                </a:rPr>
                <a:t>Obra Pública</a:t>
              </a:r>
              <a:endParaRPr kumimoji="0" lang="es-MX" sz="1400" b="1">
                <a:latin typeface="Arial" charset="0"/>
                <a:ea typeface="Osaka" pitchFamily="1" charset="-128"/>
              </a:endParaRPr>
            </a:p>
          </p:txBody>
        </p:sp>
        <p:sp>
          <p:nvSpPr>
            <p:cNvPr id="601185" name="Rectangle 97"/>
            <p:cNvSpPr>
              <a:spLocks noChangeArrowheads="1"/>
            </p:cNvSpPr>
            <p:nvPr/>
          </p:nvSpPr>
          <p:spPr bwMode="auto">
            <a:xfrm>
              <a:off x="1533" y="981"/>
              <a:ext cx="576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kumimoji="0" lang="es-MX" sz="1400">
                  <a:latin typeface="Arial" charset="0"/>
                  <a:ea typeface="Osaka" pitchFamily="1" charset="-128"/>
                  <a:cs typeface="Arial" charset="0"/>
                </a:rPr>
                <a:t>755</a:t>
              </a:r>
              <a:endParaRPr kumimoji="0" lang="es-MX" sz="1400">
                <a:latin typeface="Arial" charset="0"/>
                <a:ea typeface="Osaka" pitchFamily="1" charset="-128"/>
              </a:endParaRPr>
            </a:p>
          </p:txBody>
        </p:sp>
        <p:sp>
          <p:nvSpPr>
            <p:cNvPr id="601186" name="Rectangle 98"/>
            <p:cNvSpPr>
              <a:spLocks noChangeArrowheads="1"/>
            </p:cNvSpPr>
            <p:nvPr/>
          </p:nvSpPr>
          <p:spPr bwMode="auto">
            <a:xfrm>
              <a:off x="2109" y="981"/>
              <a:ext cx="610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kumimoji="0" lang="es-MX" sz="1400">
                  <a:latin typeface="Arial" charset="0"/>
                  <a:ea typeface="Osaka" pitchFamily="1" charset="-128"/>
                  <a:cs typeface="Arial" charset="0"/>
                </a:rPr>
                <a:t>543</a:t>
              </a:r>
              <a:endParaRPr kumimoji="0" lang="es-MX" sz="1400">
                <a:latin typeface="Arial" charset="0"/>
                <a:ea typeface="Osaka" pitchFamily="1" charset="-128"/>
              </a:endParaRPr>
            </a:p>
          </p:txBody>
        </p:sp>
        <p:sp>
          <p:nvSpPr>
            <p:cNvPr id="601187" name="Rectangle 99"/>
            <p:cNvSpPr>
              <a:spLocks noChangeArrowheads="1"/>
            </p:cNvSpPr>
            <p:nvPr/>
          </p:nvSpPr>
          <p:spPr bwMode="auto">
            <a:xfrm>
              <a:off x="2739" y="981"/>
              <a:ext cx="730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kumimoji="0" lang="es-MX" sz="1400" b="1">
                  <a:latin typeface="Arial" charset="0"/>
                  <a:ea typeface="Osaka" pitchFamily="1" charset="-128"/>
                  <a:cs typeface="Arial" charset="0"/>
                </a:rPr>
                <a:t>1</a:t>
              </a:r>
              <a:endParaRPr kumimoji="0" lang="es-MX" sz="1400" b="1">
                <a:latin typeface="Arial" charset="0"/>
                <a:ea typeface="Osaka" pitchFamily="1" charset="-128"/>
              </a:endParaRPr>
            </a:p>
          </p:txBody>
        </p:sp>
        <p:sp>
          <p:nvSpPr>
            <p:cNvPr id="601188" name="Rectangle 100"/>
            <p:cNvSpPr>
              <a:spLocks noChangeArrowheads="1"/>
            </p:cNvSpPr>
            <p:nvPr/>
          </p:nvSpPr>
          <p:spPr bwMode="auto">
            <a:xfrm>
              <a:off x="3453" y="981"/>
              <a:ext cx="61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kumimoji="0" lang="es-MX" sz="1400" b="1">
                  <a:latin typeface="Arial" charset="0"/>
                  <a:ea typeface="Osaka" pitchFamily="1" charset="-128"/>
                  <a:cs typeface="Arial" charset="0"/>
                </a:rPr>
                <a:t>1</a:t>
              </a:r>
              <a:endParaRPr kumimoji="0" lang="es-MX" sz="1400" b="1">
                <a:latin typeface="Arial" charset="0"/>
                <a:ea typeface="Osaka" pitchFamily="1" charset="-128"/>
              </a:endParaRPr>
            </a:p>
          </p:txBody>
        </p:sp>
        <p:sp>
          <p:nvSpPr>
            <p:cNvPr id="601189" name="Rectangle 101"/>
            <p:cNvSpPr>
              <a:spLocks noChangeArrowheads="1"/>
            </p:cNvSpPr>
            <p:nvPr/>
          </p:nvSpPr>
          <p:spPr bwMode="auto">
            <a:xfrm>
              <a:off x="158" y="1207"/>
              <a:ext cx="1379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ctr"/>
              <a:r>
                <a:rPr kumimoji="0" lang="es-ES" sz="1400">
                  <a:latin typeface="Arial" charset="0"/>
                  <a:ea typeface="Osaka" pitchFamily="1" charset="-128"/>
                  <a:cs typeface="Arial" charset="0"/>
                </a:rPr>
                <a:t>Adquisiciones y arrendamientos</a:t>
              </a:r>
              <a:endParaRPr kumimoji="0" lang="es-ES" sz="1400">
                <a:latin typeface="Arial" charset="0"/>
                <a:ea typeface="Osaka" pitchFamily="1" charset="-128"/>
              </a:endParaRPr>
            </a:p>
          </p:txBody>
        </p:sp>
        <p:sp>
          <p:nvSpPr>
            <p:cNvPr id="601190" name="Rectangle 102"/>
            <p:cNvSpPr>
              <a:spLocks noChangeArrowheads="1"/>
            </p:cNvSpPr>
            <p:nvPr/>
          </p:nvSpPr>
          <p:spPr bwMode="auto">
            <a:xfrm>
              <a:off x="2739" y="1207"/>
              <a:ext cx="73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"/>
              <a:r>
                <a:rPr kumimoji="0" lang="es-ES" sz="1400">
                  <a:latin typeface="Arial" charset="0"/>
                  <a:ea typeface="Osaka" pitchFamily="1" charset="-128"/>
                  <a:cs typeface="Arial" charset="0"/>
                </a:rPr>
                <a:t>1</a:t>
              </a:r>
              <a:endParaRPr kumimoji="0" lang="es-ES" sz="1400">
                <a:latin typeface="Arial" charset="0"/>
                <a:ea typeface="Osaka" pitchFamily="1" charset="-128"/>
              </a:endParaRPr>
            </a:p>
          </p:txBody>
        </p:sp>
        <p:sp>
          <p:nvSpPr>
            <p:cNvPr id="601191" name="Rectangle 103"/>
            <p:cNvSpPr>
              <a:spLocks noChangeArrowheads="1"/>
            </p:cNvSpPr>
            <p:nvPr/>
          </p:nvSpPr>
          <p:spPr bwMode="auto">
            <a:xfrm>
              <a:off x="3453" y="1207"/>
              <a:ext cx="61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"/>
              <a:r>
                <a:rPr kumimoji="0" lang="es-ES" sz="1400">
                  <a:latin typeface="Arial" charset="0"/>
                  <a:ea typeface="Osaka" pitchFamily="1" charset="-128"/>
                  <a:cs typeface="Arial" charset="0"/>
                </a:rPr>
                <a:t>1</a:t>
              </a:r>
              <a:endParaRPr kumimoji="0" lang="es-ES" sz="1400">
                <a:latin typeface="Arial" charset="0"/>
                <a:ea typeface="Osaka" pitchFamily="1" charset="-128"/>
              </a:endParaRPr>
            </a:p>
          </p:txBody>
        </p:sp>
        <p:sp>
          <p:nvSpPr>
            <p:cNvPr id="601192" name="Line 104"/>
            <p:cNvSpPr>
              <a:spLocks noChangeShapeType="1"/>
            </p:cNvSpPr>
            <p:nvPr/>
          </p:nvSpPr>
          <p:spPr bwMode="auto">
            <a:xfrm>
              <a:off x="158" y="981"/>
              <a:ext cx="3901" cy="0"/>
            </a:xfrm>
            <a:prstGeom prst="line">
              <a:avLst/>
            </a:prstGeom>
            <a:noFill/>
            <a:ln w="12700" cap="sq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1193" name="Line 105"/>
            <p:cNvSpPr>
              <a:spLocks noChangeShapeType="1"/>
            </p:cNvSpPr>
            <p:nvPr/>
          </p:nvSpPr>
          <p:spPr bwMode="auto">
            <a:xfrm>
              <a:off x="158" y="1207"/>
              <a:ext cx="1379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1194" name="Line 106"/>
            <p:cNvSpPr>
              <a:spLocks noChangeShapeType="1"/>
            </p:cNvSpPr>
            <p:nvPr/>
          </p:nvSpPr>
          <p:spPr bwMode="auto">
            <a:xfrm>
              <a:off x="2715" y="1207"/>
              <a:ext cx="1336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1195" name="Line 107"/>
            <p:cNvSpPr>
              <a:spLocks noChangeShapeType="1"/>
            </p:cNvSpPr>
            <p:nvPr/>
          </p:nvSpPr>
          <p:spPr bwMode="auto">
            <a:xfrm>
              <a:off x="158" y="1525"/>
              <a:ext cx="3901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1196" name="Line 108"/>
            <p:cNvSpPr>
              <a:spLocks noChangeShapeType="1"/>
            </p:cNvSpPr>
            <p:nvPr/>
          </p:nvSpPr>
          <p:spPr bwMode="auto">
            <a:xfrm>
              <a:off x="158" y="981"/>
              <a:ext cx="3901" cy="0"/>
            </a:xfrm>
            <a:prstGeom prst="line">
              <a:avLst/>
            </a:prstGeom>
            <a:noFill/>
            <a:ln w="12700" cap="sq">
              <a:solidFill>
                <a:srgbClr val="0000A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1197" name="Line 109"/>
            <p:cNvSpPr>
              <a:spLocks noChangeShapeType="1"/>
            </p:cNvSpPr>
            <p:nvPr/>
          </p:nvSpPr>
          <p:spPr bwMode="auto">
            <a:xfrm>
              <a:off x="158" y="981"/>
              <a:ext cx="0" cy="544"/>
            </a:xfrm>
            <a:prstGeom prst="line">
              <a:avLst/>
            </a:prstGeom>
            <a:noFill/>
            <a:ln w="12700" cap="sq">
              <a:solidFill>
                <a:srgbClr val="0000A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1198" name="Line 110"/>
            <p:cNvSpPr>
              <a:spLocks noChangeShapeType="1"/>
            </p:cNvSpPr>
            <p:nvPr/>
          </p:nvSpPr>
          <p:spPr bwMode="auto">
            <a:xfrm>
              <a:off x="158" y="1525"/>
              <a:ext cx="3901" cy="0"/>
            </a:xfrm>
            <a:prstGeom prst="line">
              <a:avLst/>
            </a:prstGeom>
            <a:noFill/>
            <a:ln w="12700" cap="sq">
              <a:solidFill>
                <a:srgbClr val="0000A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1199" name="Line 111"/>
            <p:cNvSpPr>
              <a:spLocks noChangeShapeType="1"/>
            </p:cNvSpPr>
            <p:nvPr/>
          </p:nvSpPr>
          <p:spPr bwMode="auto">
            <a:xfrm>
              <a:off x="4059" y="981"/>
              <a:ext cx="0" cy="544"/>
            </a:xfrm>
            <a:prstGeom prst="line">
              <a:avLst/>
            </a:prstGeom>
            <a:noFill/>
            <a:ln w="12700" cap="sq">
              <a:solidFill>
                <a:srgbClr val="0000A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1200" name="Line 112"/>
            <p:cNvSpPr>
              <a:spLocks noChangeShapeType="1"/>
            </p:cNvSpPr>
            <p:nvPr/>
          </p:nvSpPr>
          <p:spPr bwMode="auto">
            <a:xfrm>
              <a:off x="1538" y="981"/>
              <a:ext cx="0" cy="544"/>
            </a:xfrm>
            <a:prstGeom prst="line">
              <a:avLst/>
            </a:prstGeom>
            <a:noFill/>
            <a:ln w="12700" cap="sq">
              <a:solidFill>
                <a:srgbClr val="0000A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1201" name="Line 113"/>
            <p:cNvSpPr>
              <a:spLocks noChangeShapeType="1"/>
            </p:cNvSpPr>
            <p:nvPr/>
          </p:nvSpPr>
          <p:spPr bwMode="auto">
            <a:xfrm>
              <a:off x="2155" y="981"/>
              <a:ext cx="0" cy="544"/>
            </a:xfrm>
            <a:prstGeom prst="line">
              <a:avLst/>
            </a:prstGeom>
            <a:noFill/>
            <a:ln w="12700" cap="sq">
              <a:solidFill>
                <a:srgbClr val="0000A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1202" name="Line 114"/>
            <p:cNvSpPr>
              <a:spLocks noChangeShapeType="1"/>
            </p:cNvSpPr>
            <p:nvPr/>
          </p:nvSpPr>
          <p:spPr bwMode="auto">
            <a:xfrm>
              <a:off x="2700" y="981"/>
              <a:ext cx="0" cy="544"/>
            </a:xfrm>
            <a:prstGeom prst="line">
              <a:avLst/>
            </a:prstGeom>
            <a:noFill/>
            <a:ln w="12700" cap="sq">
              <a:solidFill>
                <a:srgbClr val="0000A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1203" name="Line 115"/>
            <p:cNvSpPr>
              <a:spLocks noChangeShapeType="1"/>
            </p:cNvSpPr>
            <p:nvPr/>
          </p:nvSpPr>
          <p:spPr bwMode="auto">
            <a:xfrm>
              <a:off x="3480" y="981"/>
              <a:ext cx="0" cy="544"/>
            </a:xfrm>
            <a:prstGeom prst="line">
              <a:avLst/>
            </a:prstGeom>
            <a:noFill/>
            <a:ln w="12700" cap="sq">
              <a:solidFill>
                <a:srgbClr val="0000A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2000"/>
                                        <p:tgtEl>
                                          <p:spTgt spid="60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2000"/>
                                        <p:tgtEl>
                                          <p:spTgt spid="60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2000"/>
                                        <p:tgtEl>
                                          <p:spTgt spid="60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2000"/>
                                        <p:tgtEl>
                                          <p:spTgt spid="60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2000"/>
                                        <p:tgtEl>
                                          <p:spTgt spid="6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2000"/>
                                        <p:tgtEl>
                                          <p:spTgt spid="60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2000"/>
                                        <p:tgtEl>
                                          <p:spTgt spid="60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2000"/>
                                        <p:tgtEl>
                                          <p:spTgt spid="60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2000"/>
                                        <p:tgtEl>
                                          <p:spTgt spid="60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2000"/>
                                        <p:tgtEl>
                                          <p:spTgt spid="60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2000"/>
                                        <p:tgtEl>
                                          <p:spTgt spid="60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2000"/>
                                        <p:tgtEl>
                                          <p:spTgt spid="60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2000"/>
                                        <p:tgtEl>
                                          <p:spTgt spid="60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2000"/>
                                        <p:tgtEl>
                                          <p:spTgt spid="60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2000"/>
                                        <p:tgtEl>
                                          <p:spTgt spid="60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2000"/>
                                        <p:tgtEl>
                                          <p:spTgt spid="60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2000"/>
                                        <p:tgtEl>
                                          <p:spTgt spid="60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2000"/>
                                        <p:tgtEl>
                                          <p:spTgt spid="60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2000"/>
                                        <p:tgtEl>
                                          <p:spTgt spid="60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2000"/>
                                        <p:tgtEl>
                                          <p:spTgt spid="60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2000"/>
                                        <p:tgtEl>
                                          <p:spTgt spid="60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2000"/>
                                        <p:tgtEl>
                                          <p:spTgt spid="60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2000"/>
                                        <p:tgtEl>
                                          <p:spTgt spid="60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2000"/>
                                        <p:tgtEl>
                                          <p:spTgt spid="60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2000"/>
                                        <p:tgtEl>
                                          <p:spTgt spid="60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2000"/>
                                        <p:tgtEl>
                                          <p:spTgt spid="60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2000"/>
                                        <p:tgtEl>
                                          <p:spTgt spid="60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2000"/>
                                        <p:tgtEl>
                                          <p:spTgt spid="60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0" dur="2000"/>
                                        <p:tgtEl>
                                          <p:spTgt spid="60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2000"/>
                                        <p:tgtEl>
                                          <p:spTgt spid="60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6" dur="2000"/>
                                        <p:tgtEl>
                                          <p:spTgt spid="60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9" dur="2000"/>
                                        <p:tgtEl>
                                          <p:spTgt spid="60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2000"/>
                                        <p:tgtEl>
                                          <p:spTgt spid="60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5" dur="2000"/>
                                        <p:tgtEl>
                                          <p:spTgt spid="60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2000"/>
                                        <p:tgtEl>
                                          <p:spTgt spid="60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1" dur="2000"/>
                                        <p:tgtEl>
                                          <p:spTgt spid="60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4" dur="2000"/>
                                        <p:tgtEl>
                                          <p:spTgt spid="60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7" dur="2000"/>
                                        <p:tgtEl>
                                          <p:spTgt spid="60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0" dur="2000"/>
                                        <p:tgtEl>
                                          <p:spTgt spid="60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2000"/>
                                        <p:tgtEl>
                                          <p:spTgt spid="60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6" dur="2000"/>
                                        <p:tgtEl>
                                          <p:spTgt spid="60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9" dur="2000"/>
                                        <p:tgtEl>
                                          <p:spTgt spid="60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2" dur="2000"/>
                                        <p:tgtEl>
                                          <p:spTgt spid="60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5" dur="2000"/>
                                        <p:tgtEl>
                                          <p:spTgt spid="60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1" dur="2000"/>
                                        <p:tgtEl>
                                          <p:spTgt spid="60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4" dur="2000"/>
                                        <p:tgtEl>
                                          <p:spTgt spid="60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7" dur="2000"/>
                                        <p:tgtEl>
                                          <p:spTgt spid="60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0" dur="2000"/>
                                        <p:tgtEl>
                                          <p:spTgt spid="60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3" dur="2000"/>
                                        <p:tgtEl>
                                          <p:spTgt spid="60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6" dur="2000"/>
                                        <p:tgtEl>
                                          <p:spTgt spid="60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9" dur="2000"/>
                                        <p:tgtEl>
                                          <p:spTgt spid="60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2" dur="2000"/>
                                        <p:tgtEl>
                                          <p:spTgt spid="60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5" dur="2000"/>
                                        <p:tgtEl>
                                          <p:spTgt spid="60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8" dur="2000"/>
                                        <p:tgtEl>
                                          <p:spTgt spid="60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1" dur="2000"/>
                                        <p:tgtEl>
                                          <p:spTgt spid="60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4" dur="2000"/>
                                        <p:tgtEl>
                                          <p:spTgt spid="60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2000"/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0"/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0" dur="2000"/>
                                        <p:tgtEl>
                                          <p:spTgt spid="601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3" dur="2000"/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000"/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000"/>
                                        <p:tgtEl>
                                          <p:spTgt spid="601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2000"/>
                                        <p:tgtEl>
                                          <p:spTgt spid="60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0"/>
                                        <p:tgtEl>
                                          <p:spTgt spid="60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2000"/>
                                        <p:tgtEl>
                                          <p:spTgt spid="601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2000"/>
                                        <p:tgtEl>
                                          <p:spTgt spid="60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000"/>
                                        <p:tgtEl>
                                          <p:spTgt spid="60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2000"/>
                                        <p:tgtEl>
                                          <p:spTgt spid="601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2000"/>
                                        <p:tgtEl>
                                          <p:spTgt spid="60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2000"/>
                                        <p:tgtEl>
                                          <p:spTgt spid="60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2000"/>
                                        <p:tgtEl>
                                          <p:spTgt spid="60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2000"/>
                                        <p:tgtEl>
                                          <p:spTgt spid="60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2000"/>
                                        <p:tgtEl>
                                          <p:spTgt spid="60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5" dur="2000"/>
                                        <p:tgtEl>
                                          <p:spTgt spid="601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2000"/>
                                        <p:tgtEl>
                                          <p:spTgt spid="60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2000"/>
                                        <p:tgtEl>
                                          <p:spTgt spid="60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2000"/>
                                        <p:tgtEl>
                                          <p:spTgt spid="60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3" dur="2000"/>
                                        <p:tgtEl>
                                          <p:spTgt spid="60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2000"/>
                                        <p:tgtEl>
                                          <p:spTgt spid="60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5" dur="2000"/>
                                        <p:tgtEl>
                                          <p:spTgt spid="601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8" dur="2000"/>
                                        <p:tgtEl>
                                          <p:spTgt spid="601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/>
                                        <p:tgtEl>
                                          <p:spTgt spid="601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2000"/>
                                        <p:tgtEl>
                                          <p:spTgt spid="601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2000"/>
                                        <p:tgtEl>
                                          <p:spTgt spid="60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0"/>
                                        <p:tgtEl>
                                          <p:spTgt spid="60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2000"/>
                                        <p:tgtEl>
                                          <p:spTgt spid="60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2000"/>
                                        <p:tgtEl>
                                          <p:spTgt spid="60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2000"/>
                                        <p:tgtEl>
                                          <p:spTgt spid="60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2000"/>
                                        <p:tgtEl>
                                          <p:spTgt spid="60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000"/>
                                        <p:tgtEl>
                                          <p:spTgt spid="60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000"/>
                                        <p:tgtEl>
                                          <p:spTgt spid="60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5" dur="2000"/>
                                        <p:tgtEl>
                                          <p:spTgt spid="601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2000"/>
                                        <p:tgtEl>
                                          <p:spTgt spid="60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2000"/>
                                        <p:tgtEl>
                                          <p:spTgt spid="60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2000"/>
                                        <p:tgtEl>
                                          <p:spTgt spid="601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3" dur="2000"/>
                                        <p:tgtEl>
                                          <p:spTgt spid="60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000"/>
                                        <p:tgtEl>
                                          <p:spTgt spid="60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2000"/>
                                        <p:tgtEl>
                                          <p:spTgt spid="601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2000"/>
                                        <p:tgtEl>
                                          <p:spTgt spid="60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0"/>
                                        <p:tgtEl>
                                          <p:spTgt spid="60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2000"/>
                                        <p:tgtEl>
                                          <p:spTgt spid="601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2000"/>
                                        <p:tgtEl>
                                          <p:spTgt spid="60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2000"/>
                                        <p:tgtEl>
                                          <p:spTgt spid="60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2000"/>
                                        <p:tgtEl>
                                          <p:spTgt spid="60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2000"/>
                                        <p:tgtEl>
                                          <p:spTgt spid="60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2000"/>
                                        <p:tgtEl>
                                          <p:spTgt spid="60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2000"/>
                                        <p:tgtEl>
                                          <p:spTgt spid="601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2000"/>
                                        <p:tgtEl>
                                          <p:spTgt spid="60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000"/>
                                        <p:tgtEl>
                                          <p:spTgt spid="60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2000"/>
                                        <p:tgtEl>
                                          <p:spTgt spid="601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2000"/>
                                        <p:tgtEl>
                                          <p:spTgt spid="60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000"/>
                                        <p:tgtEl>
                                          <p:spTgt spid="60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000"/>
                                        <p:tgtEl>
                                          <p:spTgt spid="60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3" dur="2000"/>
                                        <p:tgtEl>
                                          <p:spTgt spid="60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2000"/>
                                        <p:tgtEl>
                                          <p:spTgt spid="60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5" dur="2000"/>
                                        <p:tgtEl>
                                          <p:spTgt spid="601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2000"/>
                                        <p:tgtEl>
                                          <p:spTgt spid="60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000"/>
                                        <p:tgtEl>
                                          <p:spTgt spid="60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2000"/>
                                        <p:tgtEl>
                                          <p:spTgt spid="601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2000"/>
                                        <p:tgtEl>
                                          <p:spTgt spid="60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2000"/>
                                        <p:tgtEl>
                                          <p:spTgt spid="60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5" dur="2000"/>
                                        <p:tgtEl>
                                          <p:spTgt spid="60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8" dur="2000"/>
                                        <p:tgtEl>
                                          <p:spTgt spid="60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2000"/>
                                        <p:tgtEl>
                                          <p:spTgt spid="60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2000"/>
                                        <p:tgtEl>
                                          <p:spTgt spid="60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2000"/>
                                        <p:tgtEl>
                                          <p:spTgt spid="60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2000"/>
                                        <p:tgtEl>
                                          <p:spTgt spid="60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2000"/>
                                        <p:tgtEl>
                                          <p:spTgt spid="60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2000"/>
                                        <p:tgtEl>
                                          <p:spTgt spid="60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2000"/>
                                        <p:tgtEl>
                                          <p:spTgt spid="60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2000"/>
                                        <p:tgtEl>
                                          <p:spTgt spid="60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3" dur="2000"/>
                                        <p:tgtEl>
                                          <p:spTgt spid="60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2000"/>
                                        <p:tgtEl>
                                          <p:spTgt spid="60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2000"/>
                                        <p:tgtEl>
                                          <p:spTgt spid="601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8" dur="2000"/>
                                        <p:tgtEl>
                                          <p:spTgt spid="60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000"/>
                                        <p:tgtEl>
                                          <p:spTgt spid="60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2000"/>
                                        <p:tgtEl>
                                          <p:spTgt spid="601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2000"/>
                                        <p:tgtEl>
                                          <p:spTgt spid="60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2000"/>
                                        <p:tgtEl>
                                          <p:spTgt spid="60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5" dur="2000"/>
                                        <p:tgtEl>
                                          <p:spTgt spid="60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000"/>
                                        <p:tgtEl>
                                          <p:spTgt spid="60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000"/>
                                        <p:tgtEl>
                                          <p:spTgt spid="60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2000"/>
                                        <p:tgtEl>
                                          <p:spTgt spid="60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3" dur="2000"/>
                                        <p:tgtEl>
                                          <p:spTgt spid="60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2000"/>
                                        <p:tgtEl>
                                          <p:spTgt spid="60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2000"/>
                                        <p:tgtEl>
                                          <p:spTgt spid="60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2000"/>
                                        <p:tgtEl>
                                          <p:spTgt spid="60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000"/>
                                        <p:tgtEl>
                                          <p:spTgt spid="60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0" dur="2000"/>
                                        <p:tgtEl>
                                          <p:spTgt spid="60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2000"/>
                                        <p:tgtEl>
                                          <p:spTgt spid="60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2000"/>
                                        <p:tgtEl>
                                          <p:spTgt spid="60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5" dur="2000"/>
                                        <p:tgtEl>
                                          <p:spTgt spid="601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2000"/>
                                        <p:tgtEl>
                                          <p:spTgt spid="60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2000"/>
                                        <p:tgtEl>
                                          <p:spTgt spid="60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0" dur="2000"/>
                                        <p:tgtEl>
                                          <p:spTgt spid="601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3" dur="2000"/>
                                        <p:tgtEl>
                                          <p:spTgt spid="60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000"/>
                                        <p:tgtEl>
                                          <p:spTgt spid="60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5" dur="2000"/>
                                        <p:tgtEl>
                                          <p:spTgt spid="601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8" dur="2000"/>
                                        <p:tgtEl>
                                          <p:spTgt spid="60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2000"/>
                                        <p:tgtEl>
                                          <p:spTgt spid="60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0" dur="2000"/>
                                        <p:tgtEl>
                                          <p:spTgt spid="601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3" dur="2000"/>
                                        <p:tgtEl>
                                          <p:spTgt spid="60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000"/>
                                        <p:tgtEl>
                                          <p:spTgt spid="60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000"/>
                                        <p:tgtEl>
                                          <p:spTgt spid="601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8" dur="2000"/>
                                        <p:tgtEl>
                                          <p:spTgt spid="60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2000"/>
                                        <p:tgtEl>
                                          <p:spTgt spid="60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0" dur="2000"/>
                                        <p:tgtEl>
                                          <p:spTgt spid="601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3" dur="2000"/>
                                        <p:tgtEl>
                                          <p:spTgt spid="60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000"/>
                                        <p:tgtEl>
                                          <p:spTgt spid="60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5" dur="2000"/>
                                        <p:tgtEl>
                                          <p:spTgt spid="601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8" dur="2000"/>
                                        <p:tgtEl>
                                          <p:spTgt spid="60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/>
                                        <p:tgtEl>
                                          <p:spTgt spid="60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0" dur="2000"/>
                                        <p:tgtEl>
                                          <p:spTgt spid="601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2000"/>
                                        <p:tgtEl>
                                          <p:spTgt spid="60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2000"/>
                                        <p:tgtEl>
                                          <p:spTgt spid="60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5" dur="2000"/>
                                        <p:tgtEl>
                                          <p:spTgt spid="601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55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18" dur="2000"/>
                                        <p:tgtEl>
                                          <p:spTgt spid="60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0"/>
                                        <p:tgtEl>
                                          <p:spTgt spid="60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2000"/>
                                        <p:tgtEl>
                                          <p:spTgt spid="601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3" dur="2000"/>
                                        <p:tgtEl>
                                          <p:spTgt spid="60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2000"/>
                                        <p:tgtEl>
                                          <p:spTgt spid="60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5" dur="2000"/>
                                        <p:tgtEl>
                                          <p:spTgt spid="601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8" dur="2000"/>
                                        <p:tgtEl>
                                          <p:spTgt spid="60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2000"/>
                                        <p:tgtEl>
                                          <p:spTgt spid="60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0" dur="2000"/>
                                        <p:tgtEl>
                                          <p:spTgt spid="601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3" dur="2000"/>
                                        <p:tgtEl>
                                          <p:spTgt spid="60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2000"/>
                                        <p:tgtEl>
                                          <p:spTgt spid="60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5" dur="2000"/>
                                        <p:tgtEl>
                                          <p:spTgt spid="601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2000"/>
                                        <p:tgtEl>
                                          <p:spTgt spid="60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2000"/>
                                        <p:tgtEl>
                                          <p:spTgt spid="60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2000"/>
                                        <p:tgtEl>
                                          <p:spTgt spid="601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000"/>
                                        <p:tgtEl>
                                          <p:spTgt spid="60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000"/>
                                        <p:tgtEl>
                                          <p:spTgt spid="60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2000"/>
                                        <p:tgtEl>
                                          <p:spTgt spid="601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8" dur="2000"/>
                                        <p:tgtEl>
                                          <p:spTgt spid="601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2000"/>
                                        <p:tgtEl>
                                          <p:spTgt spid="601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0" dur="2000"/>
                                        <p:tgtEl>
                                          <p:spTgt spid="601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3" dur="2000"/>
                                        <p:tgtEl>
                                          <p:spTgt spid="60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000"/>
                                        <p:tgtEl>
                                          <p:spTgt spid="60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5" dur="2000"/>
                                        <p:tgtEl>
                                          <p:spTgt spid="601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8" dur="2000"/>
                                        <p:tgtEl>
                                          <p:spTgt spid="601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2000"/>
                                        <p:tgtEl>
                                          <p:spTgt spid="601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0" dur="2000"/>
                                        <p:tgtEl>
                                          <p:spTgt spid="601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3" dur="2000"/>
                                        <p:tgtEl>
                                          <p:spTgt spid="60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2000"/>
                                        <p:tgtEl>
                                          <p:spTgt spid="60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2000"/>
                                        <p:tgtEl>
                                          <p:spTgt spid="601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2000"/>
                                        <p:tgtEl>
                                          <p:spTgt spid="60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2000"/>
                                        <p:tgtEl>
                                          <p:spTgt spid="60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0" dur="2000"/>
                                        <p:tgtEl>
                                          <p:spTgt spid="60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3" dur="2000"/>
                                        <p:tgtEl>
                                          <p:spTgt spid="60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2000"/>
                                        <p:tgtEl>
                                          <p:spTgt spid="60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5" dur="2000"/>
                                        <p:tgtEl>
                                          <p:spTgt spid="601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8" dur="2000"/>
                                        <p:tgtEl>
                                          <p:spTgt spid="60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000"/>
                                        <p:tgtEl>
                                          <p:spTgt spid="60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000"/>
                                        <p:tgtEl>
                                          <p:spTgt spid="601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3" dur="2000"/>
                                        <p:tgtEl>
                                          <p:spTgt spid="60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2000"/>
                                        <p:tgtEl>
                                          <p:spTgt spid="60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5" dur="2000"/>
                                        <p:tgtEl>
                                          <p:spTgt spid="601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8" dur="2000"/>
                                        <p:tgtEl>
                                          <p:spTgt spid="60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000"/>
                                        <p:tgtEl>
                                          <p:spTgt spid="60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0" dur="2000"/>
                                        <p:tgtEl>
                                          <p:spTgt spid="601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000"/>
                            </p:stCondLst>
                            <p:childTnLst>
                              <p:par>
                                <p:cTn id="6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15819E-7 L 0.13385 0.2204 " pathEditMode="relative" ptsTypes="AA">
                                      <p:cBhvr>
                                        <p:cTn id="694" dur="1000" fill="hold"/>
                                        <p:tgtEl>
                                          <p:spTgt spid="601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3000"/>
                            </p:stCondLst>
                            <p:childTnLst>
                              <p:par>
                                <p:cTn id="6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7" dur="1000" fill="hold"/>
                                        <p:tgtEl>
                                          <p:spTgt spid="60118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601120" grpId="0"/>
      <p:bldP spid="601120" grpId="1"/>
      <p:bldP spid="601121" grpId="0"/>
      <p:bldP spid="601121" grpId="1"/>
      <p:bldP spid="601122" grpId="0"/>
      <p:bldP spid="601122" grpId="1"/>
      <p:bldP spid="601123" grpId="0"/>
      <p:bldP spid="601123" grpId="1"/>
      <p:bldP spid="601124" grpId="0"/>
      <p:bldP spid="601124" grpId="1"/>
      <p:bldP spid="601125" grpId="0"/>
      <p:bldP spid="601125" grpId="1"/>
      <p:bldP spid="601126" grpId="0"/>
      <p:bldP spid="601126" grpId="1"/>
      <p:bldP spid="601127" grpId="0"/>
      <p:bldP spid="601127" grpId="1"/>
      <p:bldP spid="601128" grpId="0"/>
      <p:bldP spid="601128" grpId="1"/>
      <p:bldP spid="601129" grpId="0"/>
      <p:bldP spid="601129" grpId="1"/>
      <p:bldP spid="601130" grpId="0"/>
      <p:bldP spid="601131" grpId="0"/>
      <p:bldP spid="601131" grpId="1"/>
      <p:bldP spid="601132" grpId="0"/>
      <p:bldP spid="601132" grpId="1"/>
      <p:bldP spid="601133" grpId="0"/>
      <p:bldP spid="601133" grpId="1"/>
      <p:bldP spid="601134" grpId="0"/>
      <p:bldP spid="601134" grpId="1"/>
      <p:bldP spid="601135" grpId="0"/>
      <p:bldP spid="601135" grpId="1"/>
      <p:bldP spid="601136" grpId="0"/>
      <p:bldP spid="601136" grpId="1"/>
      <p:bldP spid="601137" grpId="0" animBg="1"/>
      <p:bldP spid="601137" grpId="1" animBg="1"/>
      <p:bldP spid="601138" grpId="0" animBg="1"/>
      <p:bldP spid="601138" grpId="1" animBg="1"/>
      <p:bldP spid="601139" grpId="0" animBg="1"/>
      <p:bldP spid="601139" grpId="1" animBg="1"/>
      <p:bldP spid="601140" grpId="0" animBg="1"/>
      <p:bldP spid="601140" grpId="1" animBg="1"/>
      <p:bldP spid="601141" grpId="0" animBg="1"/>
      <p:bldP spid="601141" grpId="1" animBg="1"/>
      <p:bldP spid="601142" grpId="0" animBg="1"/>
      <p:bldP spid="601142" grpId="1" animBg="1"/>
      <p:bldP spid="601143" grpId="0" animBg="1"/>
      <p:bldP spid="601143" grpId="1" animBg="1"/>
      <p:bldP spid="601144" grpId="0" animBg="1"/>
      <p:bldP spid="601144" grpId="1" animBg="1"/>
      <p:bldP spid="601145" grpId="0" animBg="1"/>
      <p:bldP spid="601145" grpId="1" animBg="1"/>
      <p:bldP spid="601146" grpId="0" animBg="1"/>
      <p:bldP spid="601146" grpId="1" animBg="1"/>
      <p:bldP spid="601147" grpId="0" animBg="1"/>
      <p:bldP spid="601147" grpId="1" animBg="1"/>
      <p:bldP spid="601148" grpId="0" animBg="1"/>
      <p:bldP spid="601148" grpId="1" animBg="1"/>
      <p:bldP spid="601149" grpId="0" animBg="1"/>
      <p:bldP spid="601149" grpId="1" animBg="1"/>
      <p:bldP spid="601150" grpId="0" animBg="1"/>
      <p:bldP spid="601150" grpId="1" animBg="1"/>
      <p:bldP spid="601151" grpId="0" animBg="1"/>
      <p:bldP spid="601151" grpId="1" animBg="1"/>
      <p:bldP spid="601152" grpId="0" animBg="1"/>
      <p:bldP spid="601152" grpId="1" animBg="1"/>
      <p:bldP spid="601153" grpId="0" animBg="1"/>
      <p:bldP spid="601153" grpId="1" animBg="1"/>
      <p:bldP spid="601154" grpId="0" animBg="1"/>
      <p:bldP spid="601154" grpId="1" animBg="1"/>
      <p:bldP spid="601155" grpId="0" animBg="1"/>
      <p:bldP spid="601155" grpId="1" animBg="1"/>
      <p:bldP spid="601156" grpId="0" animBg="1"/>
      <p:bldP spid="601156" grpId="1" animBg="1"/>
      <p:bldP spid="601157" grpId="0" animBg="1"/>
      <p:bldP spid="601157" grpId="1" animBg="1"/>
      <p:bldP spid="601158" grpId="0" animBg="1"/>
      <p:bldP spid="601158" grpId="1" animBg="1"/>
      <p:bldP spid="601159" grpId="0" animBg="1"/>
      <p:bldP spid="601159" grpId="1" animBg="1"/>
      <p:bldP spid="601160" grpId="0" animBg="1"/>
      <p:bldP spid="601160" grpId="1" animBg="1"/>
      <p:bldP spid="601161" grpId="0" animBg="1"/>
      <p:bldP spid="601161" grpId="1" animBg="1"/>
      <p:bldP spid="601162" grpId="0" animBg="1"/>
      <p:bldP spid="601162" grpId="1" animBg="1"/>
      <p:bldP spid="601162" grpId="2" animBg="1"/>
      <p:bldP spid="601163" grpId="0" animBg="1"/>
      <p:bldP spid="601163" grpId="1" animBg="1"/>
      <p:bldP spid="601164" grpId="0" animBg="1"/>
      <p:bldP spid="601164" grpId="1" animBg="1"/>
      <p:bldP spid="601165" grpId="0" animBg="1"/>
      <p:bldP spid="601165" grpId="1" animBg="1"/>
      <p:bldP spid="601166" grpId="0" animBg="1"/>
      <p:bldP spid="601166" grpId="1" animBg="1"/>
      <p:bldP spid="601173" grpId="0" animBg="1"/>
      <p:bldP spid="601173" grpId="1" animBg="1"/>
      <p:bldP spid="601174" grpId="0" animBg="1"/>
      <p:bldP spid="601174" grpId="1" animBg="1"/>
      <p:bldP spid="601175" grpId="0" animBg="1"/>
      <p:bldP spid="601175" grpId="1" animBg="1"/>
      <p:bldP spid="601176" grpId="0" animBg="1"/>
      <p:bldP spid="601176" grpId="1" animBg="1"/>
      <p:bldP spid="601177" grpId="0" animBg="1"/>
      <p:bldP spid="601177" grpId="1" animBg="1"/>
      <p:bldP spid="601178" grpId="0" animBg="1"/>
      <p:bldP spid="601178" grpId="1" animBg="1"/>
      <p:bldP spid="601179" grpId="0" animBg="1"/>
      <p:bldP spid="60117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57.875"/>
  <p:tag name="ORIGTOP" val="133.25"/>
  <p:tag name="ORIGHEIGHT" val="177.875"/>
  <p:tag name="ORIGWIDTH" val="28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57.875"/>
  <p:tag name="ORIGTOP" val="133.25"/>
  <p:tag name="ORIGHEIGHT" val="177.875"/>
  <p:tag name="ORIGWIDTH" val="28.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57.875"/>
  <p:tag name="ORIGTOP" val="133.25"/>
  <p:tag name="ORIGHEIGHT" val="177.875"/>
  <p:tag name="ORIGWIDTH" val="28.875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7212</TotalTime>
  <Words>2001</Words>
  <Application>Microsoft Office PowerPoint</Application>
  <PresentationFormat>Presentación en pantalla (4:3)</PresentationFormat>
  <Paragraphs>357</Paragraphs>
  <Slides>31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Times New Roman</vt:lpstr>
      <vt:lpstr>Arial</vt:lpstr>
      <vt:lpstr>Osaka</vt:lpstr>
      <vt:lpstr>Times</vt:lpstr>
      <vt:lpstr>Verdana</vt:lpstr>
      <vt:lpstr>Tahoma</vt:lpstr>
      <vt:lpstr>ＭＳ Ｐゴシック</vt:lpstr>
      <vt:lpstr>Blank Presentation</vt:lpstr>
      <vt:lpstr>Diapositiva 1</vt:lpstr>
      <vt:lpstr>Diapositiva 2</vt:lpstr>
      <vt:lpstr>LOPSRM  Reformas al Reglamento</vt:lpstr>
      <vt:lpstr>LOPSRM  Reformas al Reglamento</vt:lpstr>
      <vt:lpstr>Diapositiva 5</vt:lpstr>
      <vt:lpstr>Diapositiva 6</vt:lpstr>
      <vt:lpstr>Diapositiva 7</vt:lpstr>
      <vt:lpstr>Diapositiva 8</vt:lpstr>
      <vt:lpstr>Diapositiva 9</vt:lpstr>
      <vt:lpstr>Diapositiva 10</vt:lpstr>
      <vt:lpstr>Manual Administrativo en Materia de Obra Pública</vt:lpstr>
      <vt:lpstr>Diapositiva 12</vt:lpstr>
      <vt:lpstr>Contenido del Manual</vt:lpstr>
      <vt:lpstr>Acuerdo Presidencial para la emisión del Manual administrativo en materia de Obra Pública</vt:lpstr>
      <vt:lpstr>Diapositiva 15</vt:lpstr>
      <vt:lpstr>PROCESO I</vt:lpstr>
      <vt:lpstr>PROCESO II</vt:lpstr>
      <vt:lpstr>PROCESO III</vt:lpstr>
      <vt:lpstr>PROCESO IV</vt:lpstr>
      <vt:lpstr>PROCESO V</vt:lpstr>
      <vt:lpstr>PROCESO VI</vt:lpstr>
      <vt:lpstr>PROCESO VII</vt:lpstr>
      <vt:lpstr>PROCESO VIII</vt:lpstr>
      <vt:lpstr>PROCESO I</vt:lpstr>
      <vt:lpstr>PROCESO II</vt:lpstr>
      <vt:lpstr>PROCESO III</vt:lpstr>
      <vt:lpstr>PROCESO IV</vt:lpstr>
      <vt:lpstr>PROCESO V</vt:lpstr>
      <vt:lpstr>PROCESO VI</vt:lpstr>
      <vt:lpstr>PROCESO VII</vt:lpstr>
      <vt:lpstr>PROCESO VIII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Eduardo Franco</cp:lastModifiedBy>
  <cp:revision>229</cp:revision>
  <cp:lastPrinted>1904-01-01T00:00:00Z</cp:lastPrinted>
  <dcterms:created xsi:type="dcterms:W3CDTF">1904-01-01T00:00:00Z</dcterms:created>
  <dcterms:modified xsi:type="dcterms:W3CDTF">2010-05-31T16:29:06Z</dcterms:modified>
</cp:coreProperties>
</file>